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8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9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10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1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15" r:id="rId2"/>
    <p:sldMasterId id="2147483737" r:id="rId3"/>
    <p:sldMasterId id="2147483761" r:id="rId4"/>
    <p:sldMasterId id="2147483773" r:id="rId5"/>
    <p:sldMasterId id="2147483779" r:id="rId6"/>
    <p:sldMasterId id="2147483794" r:id="rId7"/>
    <p:sldMasterId id="2147483827" r:id="rId8"/>
    <p:sldMasterId id="2147483888" r:id="rId9"/>
    <p:sldMasterId id="2147483932" r:id="rId10"/>
    <p:sldMasterId id="2147483946" r:id="rId11"/>
    <p:sldMasterId id="2147483959" r:id="rId12"/>
  </p:sldMasterIdLst>
  <p:notesMasterIdLst>
    <p:notesMasterId r:id="rId44"/>
  </p:notesMasterIdLst>
  <p:sldIdLst>
    <p:sldId id="1561" r:id="rId13"/>
    <p:sldId id="333" r:id="rId14"/>
    <p:sldId id="330" r:id="rId15"/>
    <p:sldId id="28559" r:id="rId16"/>
    <p:sldId id="28560" r:id="rId17"/>
    <p:sldId id="28588" r:id="rId18"/>
    <p:sldId id="28586" r:id="rId19"/>
    <p:sldId id="28577" r:id="rId20"/>
    <p:sldId id="28591" r:id="rId21"/>
    <p:sldId id="28592" r:id="rId22"/>
    <p:sldId id="28594" r:id="rId23"/>
    <p:sldId id="28599" r:id="rId24"/>
    <p:sldId id="28595" r:id="rId25"/>
    <p:sldId id="28600" r:id="rId26"/>
    <p:sldId id="28596" r:id="rId27"/>
    <p:sldId id="28604" r:id="rId28"/>
    <p:sldId id="28605" r:id="rId29"/>
    <p:sldId id="28601" r:id="rId30"/>
    <p:sldId id="28597" r:id="rId31"/>
    <p:sldId id="28602" r:id="rId32"/>
    <p:sldId id="28598" r:id="rId33"/>
    <p:sldId id="28603" r:id="rId34"/>
    <p:sldId id="28606" r:id="rId35"/>
    <p:sldId id="28562" r:id="rId36"/>
    <p:sldId id="28570" r:id="rId37"/>
    <p:sldId id="28567" r:id="rId38"/>
    <p:sldId id="966" r:id="rId39"/>
    <p:sldId id="28589" r:id="rId40"/>
    <p:sldId id="28578" r:id="rId41"/>
    <p:sldId id="28582" r:id="rId42"/>
    <p:sldId id="459" r:id="rId43"/>
  </p:sldIdLst>
  <p:sldSz cx="12192000" cy="6858000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CC"/>
    <a:srgbClr val="CCFFFF"/>
    <a:srgbClr val="FF66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50" autoAdjust="0"/>
    <p:restoredTop sz="89189" autoAdjust="0"/>
  </p:normalViewPr>
  <p:slideViewPr>
    <p:cSldViewPr snapToGrid="0">
      <p:cViewPr varScale="1">
        <p:scale>
          <a:sx n="57" d="100"/>
          <a:sy n="57" d="100"/>
        </p:scale>
        <p:origin x="105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75" d="100"/>
          <a:sy n="75" d="100"/>
        </p:scale>
        <p:origin x="2112" y="-7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viewProps" Target="viewProps.xml"/><Relationship Id="rId20" Type="http://schemas.openxmlformats.org/officeDocument/2006/relationships/slide" Target="slides/slide8.xml"/><Relationship Id="rId41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5659" cy="49805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5" y="2"/>
            <a:ext cx="2945659" cy="49805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7A19AA35-2788-40BD-9EF9-CE8DC861E4B1}" type="datetimeFigureOut">
              <a:rPr lang="zh-TW" altLang="en-US" smtClean="0"/>
              <a:t>2025/4/21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945659" cy="498054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5" y="9428584"/>
            <a:ext cx="2945659" cy="498054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8CD78CDE-4EA6-4BAC-97EA-9DA84C1ADA3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249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165.npa.gov.tw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z="17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7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2A2F4-AB12-47ED-9A6B-E61F9EF43DC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47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2638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61963" y="258763"/>
            <a:ext cx="5873750" cy="3305175"/>
          </a:xfrm>
          <a:prstGeom prst="rect">
            <a:avLst/>
          </a:prstGeom>
          <a:ln w="0">
            <a:noFill/>
          </a:ln>
        </p:spPr>
      </p:sp>
      <p:sp>
        <p:nvSpPr>
          <p:cNvPr id="2186" name="PlaceHolder 2"/>
          <p:cNvSpPr>
            <a:spLocks noGrp="1"/>
          </p:cNvSpPr>
          <p:nvPr>
            <p:ph type="sldNum" idx="271"/>
          </p:nvPr>
        </p:nvSpPr>
        <p:spPr>
          <a:xfrm>
            <a:off x="3610800" y="8361000"/>
            <a:ext cx="2843280" cy="444600"/>
          </a:xfrm>
          <a:prstGeom prst="rect">
            <a:avLst/>
          </a:prstGeom>
          <a:noFill/>
          <a:ln w="0">
            <a:noFill/>
          </a:ln>
        </p:spPr>
        <p:txBody>
          <a:bodyPr lIns="91431" tIns="45715" rIns="91431" bIns="45715" anchor="b">
            <a:noAutofit/>
          </a:bodyPr>
          <a:lstStyle>
            <a:lvl1pPr indent="0" algn="r" defTabSz="881189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Calibri"/>
                <a:ea typeface="新細明體"/>
              </a:defRPr>
            </a:lvl1pPr>
          </a:lstStyle>
          <a:p>
            <a:pPr marL="0" marR="0" lvl="0" indent="0" algn="r" defTabSz="881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3DCFC4-732A-4F6C-8488-5FD070062D6C}" type="slidenum"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DejaVu Sans"/>
              </a:rPr>
              <a:pPr marL="0" marR="0" lvl="0" indent="0" algn="r" defTabSz="881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/>
              <a:cs typeface="DejaVu Sans"/>
            </a:endParaRPr>
          </a:p>
        </p:txBody>
      </p:sp>
      <p:sp>
        <p:nvSpPr>
          <p:cNvPr id="2187" name="PlaceHolder 3"/>
          <p:cNvSpPr>
            <a:spLocks noGrp="1"/>
          </p:cNvSpPr>
          <p:nvPr>
            <p:ph type="body"/>
          </p:nvPr>
        </p:nvSpPr>
        <p:spPr>
          <a:xfrm>
            <a:off x="679681" y="3668761"/>
            <a:ext cx="5437800" cy="5136840"/>
          </a:xfrm>
          <a:prstGeom prst="rect">
            <a:avLst/>
          </a:prstGeom>
          <a:noFill/>
          <a:ln w="0">
            <a:noFill/>
          </a:ln>
        </p:spPr>
        <p:txBody>
          <a:bodyPr lIns="91431" tIns="45715" rIns="91431" bIns="45715" anchor="t">
            <a:noAutofit/>
          </a:bodyPr>
          <a:lstStyle/>
          <a:p>
            <a:pPr marL="215978"/>
            <a:r>
              <a:rPr lang="zh-TW" altLang="en-US" sz="1600" b="1" spc="-1">
                <a:solidFill>
                  <a:srgbClr val="000000"/>
                </a:solidFill>
                <a:latin typeface="微軟正黑體"/>
                <a:ea typeface="微軟正黑體"/>
              </a:rPr>
              <a:t>請參閱</a:t>
            </a:r>
            <a:endParaRPr lang="en-US" sz="1600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5968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61963" y="258763"/>
            <a:ext cx="5873750" cy="3305175"/>
          </a:xfrm>
          <a:prstGeom prst="rect">
            <a:avLst/>
          </a:prstGeom>
          <a:ln w="0">
            <a:noFill/>
          </a:ln>
        </p:spPr>
      </p:sp>
      <p:sp>
        <p:nvSpPr>
          <p:cNvPr id="2186" name="PlaceHolder 2"/>
          <p:cNvSpPr>
            <a:spLocks noGrp="1"/>
          </p:cNvSpPr>
          <p:nvPr>
            <p:ph type="sldNum" idx="271"/>
          </p:nvPr>
        </p:nvSpPr>
        <p:spPr>
          <a:xfrm>
            <a:off x="3610800" y="8361000"/>
            <a:ext cx="2843280" cy="444600"/>
          </a:xfrm>
          <a:prstGeom prst="rect">
            <a:avLst/>
          </a:prstGeom>
          <a:noFill/>
          <a:ln w="0">
            <a:noFill/>
          </a:ln>
        </p:spPr>
        <p:txBody>
          <a:bodyPr lIns="91431" tIns="45715" rIns="91431" bIns="45715" anchor="b">
            <a:noAutofit/>
          </a:bodyPr>
          <a:lstStyle>
            <a:lvl1pPr indent="0" algn="r" defTabSz="881189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Calibri"/>
                <a:ea typeface="新細明體"/>
              </a:defRPr>
            </a:lvl1pPr>
          </a:lstStyle>
          <a:p>
            <a:pPr marL="0" marR="0" lvl="0" indent="0" algn="r" defTabSz="881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3DCFC4-732A-4F6C-8488-5FD070062D6C}" type="slidenum"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DejaVu Sans"/>
              </a:rPr>
              <a:pPr marL="0" marR="0" lvl="0" indent="0" algn="r" defTabSz="881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/>
              <a:cs typeface="DejaVu Sans"/>
            </a:endParaRPr>
          </a:p>
        </p:txBody>
      </p:sp>
      <p:sp>
        <p:nvSpPr>
          <p:cNvPr id="2187" name="PlaceHolder 3"/>
          <p:cNvSpPr>
            <a:spLocks noGrp="1"/>
          </p:cNvSpPr>
          <p:nvPr>
            <p:ph type="body"/>
          </p:nvPr>
        </p:nvSpPr>
        <p:spPr>
          <a:xfrm>
            <a:off x="679681" y="3668761"/>
            <a:ext cx="5437800" cy="5136840"/>
          </a:xfrm>
          <a:prstGeom prst="rect">
            <a:avLst/>
          </a:prstGeom>
          <a:noFill/>
          <a:ln w="0">
            <a:noFill/>
          </a:ln>
        </p:spPr>
        <p:txBody>
          <a:bodyPr lIns="91431" tIns="45715" rIns="91431" bIns="45715" anchor="t">
            <a:noAutofit/>
          </a:bodyPr>
          <a:lstStyle/>
          <a:p>
            <a:pPr marL="215978"/>
            <a:r>
              <a:rPr lang="zh-TW" altLang="en-US" sz="1600" b="1" spc="-1">
                <a:solidFill>
                  <a:srgbClr val="000000"/>
                </a:solidFill>
                <a:latin typeface="微軟正黑體"/>
                <a:ea typeface="微軟正黑體"/>
              </a:rPr>
              <a:t>請參閱</a:t>
            </a:r>
            <a:endParaRPr lang="en-US" sz="1600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9466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39738" y="277813"/>
            <a:ext cx="5954712" cy="3351212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78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523DBE-063E-4A9B-A5FB-7ED21DC04CE6}" type="slidenum">
              <a:rPr kumimoji="0" lang="zh-TW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478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TW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187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0289E8-3E40-4638-83BF-D3DAF764D53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2797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39738" y="277813"/>
            <a:ext cx="5954712" cy="3351212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78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523DBE-063E-4A9B-A5FB-7ED21DC04CE6}" type="slidenum">
              <a:rPr kumimoji="0" lang="zh-TW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478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TW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6948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80975" y="320675"/>
            <a:ext cx="6786563" cy="381793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>
          <a:xfrm>
            <a:off x="114161" y="4242015"/>
            <a:ext cx="6918567" cy="6085880"/>
          </a:xfrm>
        </p:spPr>
        <p:txBody>
          <a:bodyPr/>
          <a:lstStyle/>
          <a:p>
            <a:pPr indent="478366">
              <a:lnSpc>
                <a:spcPct val="150000"/>
              </a:lnSpc>
              <a:defRPr/>
            </a:pPr>
            <a:r>
              <a:rPr lang="zh-TW" altLang="en-US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最後提醒大家，平常要提高警覺，如果有遇到可疑的事情，記得撥打</a:t>
            </a:r>
            <a:r>
              <a:rPr lang="en-US" altLang="zh-TW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165</a:t>
            </a:r>
            <a:r>
              <a:rPr lang="zh-TW" altLang="en-US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TW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110</a:t>
            </a:r>
            <a:r>
              <a:rPr lang="zh-TW" altLang="en-US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或是我們派出所的電話。</a:t>
            </a:r>
            <a:endParaRPr lang="en-US" altLang="zh-TW" sz="2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78366" defTabSz="947860">
              <a:lnSpc>
                <a:spcPct val="150000"/>
              </a:lnSpc>
              <a:defRPr/>
            </a:pPr>
            <a:r>
              <a:rPr lang="zh-TW" altLang="en-US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也可以掃描上面的</a:t>
            </a:r>
            <a:r>
              <a:rPr lang="en-US" altLang="zh-TW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QR</a:t>
            </a:r>
            <a:r>
              <a:rPr lang="zh-TW" altLang="en-US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TW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CODE</a:t>
            </a:r>
            <a:r>
              <a:rPr lang="zh-TW" altLang="en-US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加入我們</a:t>
            </a:r>
            <a:r>
              <a:rPr lang="en-US" altLang="zh-TW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165</a:t>
            </a:r>
            <a:r>
              <a:rPr lang="zh-TW" altLang="en-US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防騙宣導的</a:t>
            </a:r>
            <a:r>
              <a:rPr lang="en-US" altLang="zh-TW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LINE</a:t>
            </a:r>
            <a:r>
              <a:rPr lang="zh-TW" altLang="en-US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帳號或是下載警政服務</a:t>
            </a:r>
            <a:r>
              <a:rPr lang="en-US" altLang="zh-TW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TW" altLang="en-US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，臉書也可以搜尋</a:t>
            </a:r>
            <a:r>
              <a:rPr lang="en-US" altLang="zh-TW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165</a:t>
            </a:r>
            <a:r>
              <a:rPr lang="zh-TW" altLang="en-US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全民防騙或是</a:t>
            </a:r>
            <a:r>
              <a:rPr lang="en-US" altLang="zh-TW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google</a:t>
            </a:r>
            <a:r>
              <a:rPr lang="zh-TW" altLang="en-US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搜尋</a:t>
            </a:r>
            <a:r>
              <a:rPr lang="zh-TW" altLang="en-US" sz="2100" b="1" dirty="0">
                <a:latin typeface="微软雅黑" panose="020B0503020204020204" pitchFamily="34" charset="-122"/>
                <a:ea typeface="微软雅黑" panose="020B0503020204020204" pitchFamily="34" charset="-12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內政部警政署</a:t>
            </a:r>
            <a:r>
              <a:rPr lang="en-US" altLang="zh-TW" sz="2100" b="1" dirty="0">
                <a:latin typeface="微软雅黑" panose="020B0503020204020204" pitchFamily="34" charset="-122"/>
                <a:ea typeface="微软雅黑" panose="020B0503020204020204" pitchFamily="34" charset="-12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165 </a:t>
            </a:r>
            <a:r>
              <a:rPr lang="zh-TW" altLang="en-US" sz="2100" b="1" dirty="0">
                <a:latin typeface="微软雅黑" panose="020B0503020204020204" pitchFamily="34" charset="-122"/>
                <a:ea typeface="微软雅黑" panose="020B0503020204020204" pitchFamily="34" charset="-12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全民防騙網</a:t>
            </a:r>
          </a:p>
          <a:p>
            <a:pPr indent="478366">
              <a:lnSpc>
                <a:spcPct val="150000"/>
              </a:lnSpc>
              <a:defRPr/>
            </a:pPr>
            <a:r>
              <a:rPr lang="zh-TW" altLang="en-US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會有許多防詐資訊可以查看。</a:t>
            </a:r>
            <a:endParaRPr lang="en-US" altLang="zh-TW" sz="2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78366">
              <a:lnSpc>
                <a:spcPct val="150000"/>
              </a:lnSpc>
              <a:defRPr/>
            </a:pPr>
            <a:r>
              <a:rPr lang="en-US" altLang="zh-TW" sz="21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sz="21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請過頁</a:t>
            </a:r>
            <a:r>
              <a:rPr lang="en-US" altLang="zh-TW" sz="21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zh-CN" altLang="en-US" sz="2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78366">
              <a:lnSpc>
                <a:spcPct val="150000"/>
              </a:lnSpc>
              <a:defRPr/>
            </a:pPr>
            <a:endParaRPr lang="en-US" altLang="zh-TW" sz="21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78366">
              <a:lnSpc>
                <a:spcPct val="150000"/>
              </a:lnSpc>
            </a:pPr>
            <a:endParaRPr lang="zh-CN" altLang="en-US" sz="21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4028109" y="9878216"/>
            <a:ext cx="3256141" cy="53215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73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E51439-7414-4BDE-986C-1AD03461D45C}" type="slidenum">
              <a:rPr kumimoji="0" lang="zh-TW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7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TW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2950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269875"/>
            <a:ext cx="5776913" cy="324961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523DBE-063E-4A9B-A5FB-7ED21DC04CE6}" type="slidenum">
              <a:rPr kumimoji="0" lang="zh-TW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3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TW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0686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61963" y="258763"/>
            <a:ext cx="5873750" cy="3305175"/>
          </a:xfrm>
          <a:prstGeom prst="rect">
            <a:avLst/>
          </a:prstGeom>
          <a:ln w="0">
            <a:noFill/>
          </a:ln>
        </p:spPr>
      </p:sp>
      <p:sp>
        <p:nvSpPr>
          <p:cNvPr id="2186" name="PlaceHolder 2"/>
          <p:cNvSpPr>
            <a:spLocks noGrp="1"/>
          </p:cNvSpPr>
          <p:nvPr>
            <p:ph type="sldNum" idx="271"/>
          </p:nvPr>
        </p:nvSpPr>
        <p:spPr>
          <a:xfrm>
            <a:off x="3610800" y="8361000"/>
            <a:ext cx="2843280" cy="444600"/>
          </a:xfrm>
          <a:prstGeom prst="rect">
            <a:avLst/>
          </a:prstGeom>
          <a:noFill/>
          <a:ln w="0">
            <a:noFill/>
          </a:ln>
        </p:spPr>
        <p:txBody>
          <a:bodyPr lIns="91431" tIns="45715" rIns="91431" bIns="45715" anchor="b">
            <a:noAutofit/>
          </a:bodyPr>
          <a:lstStyle>
            <a:lvl1pPr indent="0" algn="r" defTabSz="881189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Calibri"/>
                <a:ea typeface="新細明體"/>
              </a:defRPr>
            </a:lvl1pPr>
          </a:lstStyle>
          <a:p>
            <a:pPr>
              <a:defRPr/>
            </a:pPr>
            <a:fld id="{6E3DCFC4-732A-4F6C-8488-5FD070062D6C}" type="slidenum">
              <a:rPr lang="en-US">
                <a:cs typeface="DejaVu Sans"/>
              </a:rPr>
              <a:pPr>
                <a:defRPr/>
              </a:pPr>
              <a:t>29</a:t>
            </a:fld>
            <a:endParaRPr lang="en-US">
              <a:latin typeface="Times New Roman"/>
              <a:cs typeface="DejaVu Sans"/>
            </a:endParaRPr>
          </a:p>
        </p:txBody>
      </p:sp>
      <p:sp>
        <p:nvSpPr>
          <p:cNvPr id="2187" name="PlaceHolder 3"/>
          <p:cNvSpPr>
            <a:spLocks noGrp="1"/>
          </p:cNvSpPr>
          <p:nvPr>
            <p:ph type="body"/>
          </p:nvPr>
        </p:nvSpPr>
        <p:spPr>
          <a:xfrm>
            <a:off x="679681" y="3668761"/>
            <a:ext cx="5437800" cy="5136840"/>
          </a:xfrm>
          <a:prstGeom prst="rect">
            <a:avLst/>
          </a:prstGeom>
          <a:noFill/>
          <a:ln w="0">
            <a:noFill/>
          </a:ln>
        </p:spPr>
        <p:txBody>
          <a:bodyPr lIns="91431" tIns="45715" rIns="91431" bIns="45715" anchor="t">
            <a:noAutofit/>
          </a:bodyPr>
          <a:lstStyle/>
          <a:p>
            <a:pPr marL="215978"/>
            <a:r>
              <a:rPr lang="zh-TW" altLang="en-US" sz="1600" b="1" spc="-1">
                <a:solidFill>
                  <a:srgbClr val="000000"/>
                </a:solidFill>
                <a:latin typeface="微軟正黑體"/>
                <a:ea typeface="微軟正黑體"/>
              </a:rPr>
              <a:t>請參閱</a:t>
            </a:r>
            <a:endParaRPr lang="en-US" sz="1600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73833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269875"/>
            <a:ext cx="5776913" cy="324961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523DBE-063E-4A9B-A5FB-7ED21DC04CE6}" type="slidenum">
              <a:rPr kumimoji="0" lang="zh-TW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TW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093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269875"/>
            <a:ext cx="5954713" cy="33496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523DBE-063E-4A9B-A5FB-7ED21DC04CE6}" type="slidenum">
              <a:rPr kumimoji="0" lang="zh-TW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3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TW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374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269875"/>
            <a:ext cx="5776913" cy="324961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523DBE-063E-4A9B-A5FB-7ED21DC04CE6}" type="slidenum">
              <a:rPr kumimoji="0" lang="zh-TW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3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TW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306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>
          <a:xfrm>
            <a:off x="313267" y="4715807"/>
            <a:ext cx="6255080" cy="4465084"/>
          </a:xfrm>
        </p:spPr>
        <p:txBody>
          <a:bodyPr/>
          <a:lstStyle/>
          <a:p>
            <a:pPr defTabSz="913553">
              <a:lnSpc>
                <a:spcPct val="150000"/>
              </a:lnSpc>
              <a:defRPr/>
            </a:pP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分析全台</a:t>
            </a:r>
            <a:r>
              <a:rPr lang="en-US" altLang="zh-TW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月份受理數及財損分析，總計受理</a:t>
            </a:r>
            <a:r>
              <a:rPr lang="en-US" altLang="zh-TW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</a:t>
            </a:r>
            <a:r>
              <a:rPr lang="en-US" altLang="zh-TW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千多件，財產損失金額為</a:t>
            </a:r>
            <a:r>
              <a:rPr lang="en-US" altLang="zh-TW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70</a:t>
            </a: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億餘元，其中以假投資詐騙類型占最多</a:t>
            </a:r>
            <a:r>
              <a:rPr lang="en-US" altLang="zh-TW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受理數</a:t>
            </a:r>
            <a:r>
              <a:rPr lang="en-US" altLang="zh-TW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2689</a:t>
            </a: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件，財損</a:t>
            </a:r>
            <a:r>
              <a:rPr lang="en-US" altLang="zh-TW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40</a:t>
            </a: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億</a:t>
            </a:r>
            <a:r>
              <a:rPr lang="en-US" altLang="zh-TW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，今天就請各位聽我介紹「假投資詐騙手法與防範方式」，讓我為大家看緊荷包。</a:t>
            </a:r>
            <a:endParaRPr lang="en-US" altLang="zh-TW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8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C890C1-ECD6-4C98-8708-E1A5BA49EAF9}" type="slidenum">
              <a:rPr kumimoji="1" lang="zh-TW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r" defTabSz="9078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zh-TW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897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>
          <a:xfrm>
            <a:off x="313267" y="4715807"/>
            <a:ext cx="6255080" cy="4465084"/>
          </a:xfrm>
        </p:spPr>
        <p:txBody>
          <a:bodyPr/>
          <a:lstStyle/>
          <a:p>
            <a:pPr defTabSz="913553">
              <a:lnSpc>
                <a:spcPct val="150000"/>
              </a:lnSpc>
              <a:defRPr/>
            </a:pPr>
            <a:r>
              <a:rPr lang="zh-TW" altLang="en-US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分析</a:t>
            </a:r>
            <a:r>
              <a:rPr lang="zh-TW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本市</a:t>
            </a:r>
            <a:r>
              <a:rPr lang="en-US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zh-TW" altLang="en-US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份</a:t>
            </a:r>
            <a:r>
              <a:rPr lang="zh-TW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高發詐騙手法</a:t>
            </a:r>
            <a:r>
              <a:rPr lang="zh-TW" altLang="en-US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，以假網拍</a:t>
            </a:r>
            <a:r>
              <a:rPr lang="en-US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占</a:t>
            </a:r>
            <a:r>
              <a:rPr lang="en-US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16.50%)</a:t>
            </a:r>
            <a:r>
              <a:rPr lang="zh-TW" altLang="en-US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占最多</a:t>
            </a:r>
            <a:r>
              <a:rPr lang="zh-TW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，其次為</a:t>
            </a:r>
            <a:r>
              <a:rPr lang="zh-TW" altLang="en-US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假投資</a:t>
            </a:r>
            <a:r>
              <a:rPr lang="zh-TW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詐</a:t>
            </a:r>
            <a:r>
              <a:rPr lang="zh-TW" altLang="en-US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騙</a:t>
            </a:r>
            <a:r>
              <a:rPr lang="en-US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占</a:t>
            </a:r>
            <a:r>
              <a:rPr kumimoji="1" lang="en-US" altLang="zh-TW" sz="15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14.78</a:t>
            </a:r>
            <a:r>
              <a:rPr lang="en-US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%)</a:t>
            </a:r>
            <a:r>
              <a:rPr lang="zh-TW" altLang="en-US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次之，第三高為解除分期付款 </a:t>
            </a:r>
            <a:r>
              <a:rPr lang="en-US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占</a:t>
            </a:r>
            <a:r>
              <a:rPr kumimoji="1" lang="en-US" altLang="zh-TW" sz="15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11.71</a:t>
            </a:r>
            <a:r>
              <a:rPr lang="en-US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%)</a:t>
            </a:r>
            <a:r>
              <a:rPr lang="zh-TW" altLang="en-US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、第四高為</a:t>
            </a:r>
            <a:r>
              <a:rPr kumimoji="0" lang="zh-TW" altLang="en-US" sz="15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假中獎通知 </a:t>
            </a:r>
            <a:r>
              <a:rPr kumimoji="0" lang="en-US" altLang="zh-TW" sz="15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5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占</a:t>
            </a:r>
            <a:r>
              <a:rPr kumimoji="0" lang="en-US" altLang="zh-TW" sz="15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6.41%)</a:t>
            </a:r>
            <a:r>
              <a:rPr lang="zh-TW" altLang="en-US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、第五高為</a:t>
            </a:r>
            <a:r>
              <a:rPr kumimoji="0" lang="zh-TW" altLang="en-US" sz="15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假交友 </a:t>
            </a:r>
            <a:r>
              <a:rPr kumimoji="0" lang="en-US" altLang="zh-TW" sz="15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5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投資詐財</a:t>
            </a:r>
            <a:r>
              <a:rPr kumimoji="0" lang="en-US" altLang="zh-TW" sz="15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 (</a:t>
            </a:r>
            <a:r>
              <a:rPr kumimoji="0" lang="zh-TW" altLang="en-US" sz="15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占</a:t>
            </a:r>
            <a:r>
              <a:rPr kumimoji="0" lang="en-US" altLang="zh-TW" sz="15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5.86%)</a:t>
            </a:r>
            <a:r>
              <a:rPr lang="zh-TW" altLang="en-US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8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C890C1-ECD6-4C98-8708-E1A5BA49EAF9}" type="slidenum">
              <a:rPr kumimoji="1" lang="zh-TW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r" defTabSz="9078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zh-TW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135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269875"/>
            <a:ext cx="5776913" cy="324961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523DBE-063E-4A9B-A5FB-7ED21DC04CE6}" type="slidenum">
              <a:rPr kumimoji="0" lang="zh-TW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3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TW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651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61963" y="258763"/>
            <a:ext cx="5873750" cy="3305175"/>
          </a:xfrm>
          <a:prstGeom prst="rect">
            <a:avLst/>
          </a:prstGeom>
          <a:ln w="0">
            <a:noFill/>
          </a:ln>
        </p:spPr>
      </p:sp>
      <p:sp>
        <p:nvSpPr>
          <p:cNvPr id="2186" name="PlaceHolder 2"/>
          <p:cNvSpPr>
            <a:spLocks noGrp="1"/>
          </p:cNvSpPr>
          <p:nvPr>
            <p:ph type="sldNum" idx="271"/>
          </p:nvPr>
        </p:nvSpPr>
        <p:spPr>
          <a:xfrm>
            <a:off x="3610800" y="8361000"/>
            <a:ext cx="2843280" cy="444600"/>
          </a:xfrm>
          <a:prstGeom prst="rect">
            <a:avLst/>
          </a:prstGeom>
          <a:noFill/>
          <a:ln w="0">
            <a:noFill/>
          </a:ln>
        </p:spPr>
        <p:txBody>
          <a:bodyPr lIns="91431" tIns="45715" rIns="91431" bIns="45715" anchor="b">
            <a:noAutofit/>
          </a:bodyPr>
          <a:lstStyle>
            <a:lvl1pPr indent="0" algn="r" defTabSz="881189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Calibri"/>
                <a:ea typeface="新細明體"/>
              </a:defRPr>
            </a:lvl1pPr>
          </a:lstStyle>
          <a:p>
            <a:pPr>
              <a:defRPr/>
            </a:pPr>
            <a:fld id="{6E3DCFC4-732A-4F6C-8488-5FD070062D6C}" type="slidenum">
              <a:rPr lang="en-US">
                <a:cs typeface="DejaVu Sans"/>
              </a:rPr>
              <a:pPr>
                <a:defRPr/>
              </a:pPr>
              <a:t>8</a:t>
            </a:fld>
            <a:endParaRPr lang="en-US">
              <a:latin typeface="Times New Roman"/>
              <a:cs typeface="DejaVu Sans"/>
            </a:endParaRPr>
          </a:p>
        </p:txBody>
      </p:sp>
      <p:sp>
        <p:nvSpPr>
          <p:cNvPr id="2187" name="PlaceHolder 3"/>
          <p:cNvSpPr>
            <a:spLocks noGrp="1"/>
          </p:cNvSpPr>
          <p:nvPr>
            <p:ph type="body"/>
          </p:nvPr>
        </p:nvSpPr>
        <p:spPr>
          <a:xfrm>
            <a:off x="679681" y="3668761"/>
            <a:ext cx="5437800" cy="5136840"/>
          </a:xfrm>
          <a:prstGeom prst="rect">
            <a:avLst/>
          </a:prstGeom>
          <a:noFill/>
          <a:ln w="0">
            <a:noFill/>
          </a:ln>
        </p:spPr>
        <p:txBody>
          <a:bodyPr lIns="91431" tIns="45715" rIns="91431" bIns="45715" anchor="t">
            <a:noAutofit/>
          </a:bodyPr>
          <a:lstStyle/>
          <a:p>
            <a:pPr marL="215978"/>
            <a:r>
              <a:rPr lang="zh-TW" altLang="en-US" sz="1600" b="1" spc="-1">
                <a:solidFill>
                  <a:srgbClr val="000000"/>
                </a:solidFill>
                <a:latin typeface="微軟正黑體"/>
                <a:ea typeface="微軟正黑體"/>
              </a:rPr>
              <a:t>請參閱</a:t>
            </a:r>
            <a:endParaRPr lang="en-US" sz="1600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7493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269875"/>
            <a:ext cx="5776913" cy="324961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523DBE-063E-4A9B-A5FB-7ED21DC04CE6}" type="slidenum">
              <a:rPr kumimoji="0" lang="zh-TW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3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TW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099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61963" y="258763"/>
            <a:ext cx="5873750" cy="3305175"/>
          </a:xfrm>
          <a:prstGeom prst="rect">
            <a:avLst/>
          </a:prstGeom>
          <a:ln w="0">
            <a:noFill/>
          </a:ln>
        </p:spPr>
      </p:sp>
      <p:sp>
        <p:nvSpPr>
          <p:cNvPr id="2186" name="PlaceHolder 2"/>
          <p:cNvSpPr>
            <a:spLocks noGrp="1"/>
          </p:cNvSpPr>
          <p:nvPr>
            <p:ph type="sldNum" idx="271"/>
          </p:nvPr>
        </p:nvSpPr>
        <p:spPr>
          <a:xfrm>
            <a:off x="3610800" y="8361000"/>
            <a:ext cx="2843280" cy="444600"/>
          </a:xfrm>
          <a:prstGeom prst="rect">
            <a:avLst/>
          </a:prstGeom>
          <a:noFill/>
          <a:ln w="0">
            <a:noFill/>
          </a:ln>
        </p:spPr>
        <p:txBody>
          <a:bodyPr lIns="91431" tIns="45715" rIns="91431" bIns="45715" anchor="b">
            <a:noAutofit/>
          </a:bodyPr>
          <a:lstStyle>
            <a:lvl1pPr indent="0" algn="r" defTabSz="881189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Calibri"/>
                <a:ea typeface="新細明體"/>
              </a:defRPr>
            </a:lvl1pPr>
          </a:lstStyle>
          <a:p>
            <a:pPr marL="0" marR="0" lvl="0" indent="0" algn="r" defTabSz="881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3DCFC4-732A-4F6C-8488-5FD070062D6C}" type="slidenum"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DejaVu Sans"/>
              </a:rPr>
              <a:pPr marL="0" marR="0" lvl="0" indent="0" algn="r" defTabSz="881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/>
              <a:cs typeface="DejaVu Sans"/>
            </a:endParaRPr>
          </a:p>
        </p:txBody>
      </p:sp>
      <p:sp>
        <p:nvSpPr>
          <p:cNvPr id="2187" name="PlaceHolder 3"/>
          <p:cNvSpPr>
            <a:spLocks noGrp="1"/>
          </p:cNvSpPr>
          <p:nvPr>
            <p:ph type="body"/>
          </p:nvPr>
        </p:nvSpPr>
        <p:spPr>
          <a:xfrm>
            <a:off x="679681" y="3668761"/>
            <a:ext cx="5437800" cy="5136840"/>
          </a:xfrm>
          <a:prstGeom prst="rect">
            <a:avLst/>
          </a:prstGeom>
          <a:noFill/>
          <a:ln w="0">
            <a:noFill/>
          </a:ln>
        </p:spPr>
        <p:txBody>
          <a:bodyPr lIns="91431" tIns="45715" rIns="91431" bIns="45715" anchor="t">
            <a:noAutofit/>
          </a:bodyPr>
          <a:lstStyle/>
          <a:p>
            <a:pPr marL="215978"/>
            <a:r>
              <a:rPr lang="zh-TW" altLang="en-US" sz="1600" b="1" spc="-1">
                <a:solidFill>
                  <a:srgbClr val="000000"/>
                </a:solidFill>
                <a:latin typeface="微軟正黑體"/>
                <a:ea typeface="微軟正黑體"/>
              </a:rPr>
              <a:t>請參閱</a:t>
            </a:r>
            <a:endParaRPr lang="en-US" sz="1600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5445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57450EE5-5D3D-4E89-9E2C-4247748B9680}" type="datetime1">
              <a:rPr lang="zh-TW" altLang="en-US" smtClean="0">
                <a:solidFill>
                  <a:prstClr val="black"/>
                </a:solidFill>
              </a:rPr>
              <a:pPr defTabSz="914400">
                <a:defRPr/>
              </a:pPr>
              <a:t>2025/4/21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98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8908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612242" y="1484712"/>
            <a:ext cx="10956967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62857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D3A57B5-8E46-4B40-98E8-9D90E63CA258}" type="datetime3">
              <a:rPr lang="zh-TW" altLang="en-US" smtClean="0"/>
              <a:pPr>
                <a:defRPr/>
              </a:pPr>
              <a:t>114年4月21日</a:t>
            </a:fld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9347200" y="6624638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6B1067D3-CDD2-4B21-B2FD-D084E5825AE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20229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8145E-3E6E-471A-8EE6-A93821CA85B3}" type="datetime1">
              <a:rPr lang="en-US" altLang="zh-TW" smtClean="0"/>
              <a:t>4/21/2025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6388A-7FE0-47AF-A81A-A590FF12F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81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311986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4673607" y="6453523"/>
            <a:ext cx="2844800" cy="4048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8AD8B5BE-9B5E-44EA-9DD4-DDA6BFAB23AF}" type="slidenum">
              <a:rPr kumimoji="1" lang="en-US" altLang="zh-TW" smtClean="0">
                <a:solidFill>
                  <a:srgbClr val="000000"/>
                </a:solidFill>
                <a:ea typeface="新細明體" charset="-120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 dirty="0">
              <a:solidFill>
                <a:srgbClr val="000000"/>
              </a:solidFill>
              <a:ea typeface="新細明體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391477" y="58614"/>
            <a:ext cx="10190923" cy="994122"/>
          </a:xfrm>
          <a:prstGeom prst="rect">
            <a:avLst/>
          </a:prstGeom>
        </p:spPr>
        <p:txBody>
          <a:bodyPr/>
          <a:lstStyle>
            <a:lvl1pPr marL="895350" indent="-895350" algn="just"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2"/>
          </p:nvPr>
        </p:nvSpPr>
        <p:spPr>
          <a:xfrm>
            <a:off x="6479118" y="907828"/>
            <a:ext cx="5473700" cy="2889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zh-TW" altLang="en-US" dirty="0"/>
              <a:t>按一下以編輯母片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143339" y="1196752"/>
            <a:ext cx="11808884" cy="5256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0460877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98ABD-A9F0-4C06-95A2-D19BFC42AC94}" type="datetimeFigureOut">
              <a:rPr lang="zh-TW" altLang="en-US" smtClean="0"/>
              <a:t>2025/4/21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B8821-B946-4D04-A5CE-1265AB0626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98601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63DAEE-CC16-4138-9D40-F8DC6807AF6A}" type="datetime1">
              <a:rPr lang="zh-TW" altLang="en-US" smtClean="0"/>
              <a:pPr>
                <a:defRPr/>
              </a:pPr>
              <a:t>2025/4/21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/>
              <a:t>123</a:t>
            </a:r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2EF072-8511-46DB-82A8-6BEF026C4F2E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3297670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/>
          <p:nvPr userDrawn="1"/>
        </p:nvSpPr>
        <p:spPr>
          <a:xfrm>
            <a:off x="5145213" y="2702253"/>
            <a:ext cx="7046791" cy="1433016"/>
          </a:xfrm>
          <a:custGeom>
            <a:avLst/>
            <a:gdLst>
              <a:gd name="connsiteX0" fmla="*/ 716508 w 7046790"/>
              <a:gd name="connsiteY0" fmla="*/ 0 h 1433016"/>
              <a:gd name="connsiteX1" fmla="*/ 7046790 w 7046790"/>
              <a:gd name="connsiteY1" fmla="*/ 0 h 1433016"/>
              <a:gd name="connsiteX2" fmla="*/ 7046790 w 7046790"/>
              <a:gd name="connsiteY2" fmla="*/ 1433016 h 1433016"/>
              <a:gd name="connsiteX3" fmla="*/ 716508 w 7046790"/>
              <a:gd name="connsiteY3" fmla="*/ 1433015 h 1433016"/>
              <a:gd name="connsiteX4" fmla="*/ 14557 w 7046790"/>
              <a:gd name="connsiteY4" fmla="*/ 860908 h 1433016"/>
              <a:gd name="connsiteX5" fmla="*/ 0 w 7046790"/>
              <a:gd name="connsiteY5" fmla="*/ 716508 h 1433016"/>
              <a:gd name="connsiteX6" fmla="*/ 14557 w 7046790"/>
              <a:gd name="connsiteY6" fmla="*/ 572107 h 1433016"/>
              <a:gd name="connsiteX7" fmla="*/ 716508 w 7046790"/>
              <a:gd name="connsiteY7" fmla="*/ 0 h 1433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46790" h="1433016">
                <a:moveTo>
                  <a:pt x="716508" y="0"/>
                </a:moveTo>
                <a:lnTo>
                  <a:pt x="7046790" y="0"/>
                </a:lnTo>
                <a:lnTo>
                  <a:pt x="7046790" y="1433016"/>
                </a:lnTo>
                <a:lnTo>
                  <a:pt x="716508" y="1433015"/>
                </a:lnTo>
                <a:cubicBezTo>
                  <a:pt x="370257" y="1433015"/>
                  <a:pt x="81369" y="1187409"/>
                  <a:pt x="14557" y="860908"/>
                </a:cubicBezTo>
                <a:lnTo>
                  <a:pt x="0" y="716508"/>
                </a:lnTo>
                <a:lnTo>
                  <a:pt x="14557" y="572107"/>
                </a:lnTo>
                <a:cubicBezTo>
                  <a:pt x="81369" y="245607"/>
                  <a:pt x="370257" y="0"/>
                  <a:pt x="7165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991374" y="2940667"/>
            <a:ext cx="6200631" cy="6774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991374" y="3618083"/>
            <a:ext cx="6200631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023" y="1768391"/>
            <a:ext cx="3871063" cy="3322224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 rot="20902188">
            <a:off x="9365849" y="916983"/>
            <a:ext cx="2238835" cy="1019540"/>
            <a:chOff x="5854179" y="4149929"/>
            <a:chExt cx="3042404" cy="1385477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84226">
              <a:off x="5854179" y="4641593"/>
              <a:ext cx="2160473" cy="89381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567481">
              <a:off x="7979555" y="4127563"/>
              <a:ext cx="894661" cy="9393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9121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63DAEE-CC16-4138-9D40-F8DC6807AF6A}" type="datetime1">
              <a:rPr lang="zh-TW" altLang="en-US" smtClean="0"/>
              <a:pPr>
                <a:defRPr/>
              </a:pPr>
              <a:t>2025/4/21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16459" y="5445227"/>
            <a:ext cx="4822804" cy="365125"/>
          </a:xfrm>
        </p:spPr>
        <p:txBody>
          <a:bodyPr/>
          <a:lstStyle/>
          <a:p>
            <a:pPr>
              <a:defRPr/>
            </a:pPr>
            <a:r>
              <a:rPr lang="en-US" altLang="zh-TW" dirty="0"/>
              <a:t>123</a:t>
            </a:r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2EF072-8511-46DB-82A8-6BEF026C4F2E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3"/>
          </p:nvPr>
        </p:nvSpPr>
        <p:spPr>
          <a:xfrm>
            <a:off x="7645400" y="2708275"/>
            <a:ext cx="1219200" cy="9144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03476606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226624243"/>
      </p:ext>
    </p:extLst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BAABC-CF46-4946-8AF9-0C327D35C98C}" type="datetime1">
              <a:rPr lang="en-US" altLang="zh-TW" smtClean="0"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D5614-B734-4280-8F57-1D4947433C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356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57450EE5-5D3D-4E89-9E2C-4247748B9680}" type="datetime1">
              <a:rPr lang="zh-TW" altLang="en-US" smtClean="0">
                <a:solidFill>
                  <a:prstClr val="black"/>
                </a:solidFill>
              </a:rPr>
              <a:pPr defTabSz="914400">
                <a:defRPr/>
              </a:pPr>
              <a:t>2025/4/21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26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382368042"/>
      </p:ext>
    </p:extLst>
  </p:cSld>
  <p:clrMapOvr>
    <a:masterClrMapping/>
  </p:clrMapOvr>
  <p:transition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946605"/>
      </p:ext>
    </p:extLst>
  </p:cSld>
  <p:clrMapOvr>
    <a:masterClrMapping/>
  </p:clrMapOvr>
  <p:transition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E1FD6-B558-49E2-BB8F-34DB1E2A4B4F}" type="datetime1">
              <a:rPr lang="zh-TW" altLang="en-US" smtClean="0"/>
              <a:t>2025/4/21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F95AF1-3C3B-4182-A8E6-9CC9DBF12A0D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498931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4C9ED-D393-4BFC-8088-D1AF138AE0DF}" type="datetime1">
              <a:rPr lang="zh-TW" altLang="en-US" smtClean="0"/>
              <a:t>2025/4/21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A62C-652E-425C-81E2-DC919795B77B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952" y="48623"/>
            <a:ext cx="883110" cy="72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401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6D005-E46C-47D7-B188-CB01457B2BBA}" type="datetime1">
              <a:rPr lang="zh-TW" altLang="en-US" smtClean="0"/>
              <a:t>2025/4/21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A62C-652E-425C-81E2-DC919795B77B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890" y="16930"/>
            <a:ext cx="883110" cy="72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204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5B97A-AAB5-43B8-9DC5-033ABBC1B30D}" type="datetime1">
              <a:rPr lang="zh-TW" altLang="en-US" smtClean="0"/>
              <a:t>2025/4/21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A62C-652E-425C-81E2-DC919795B7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81557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8E893-FF80-4D6F-A3E9-19E86965237F}" type="datetime1">
              <a:rPr lang="zh-TW" altLang="en-US" smtClean="0"/>
              <a:t>2025/4/21</a:t>
            </a:fld>
            <a:endParaRPr lang="zh-TW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A62C-652E-425C-81E2-DC919795B7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05238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EA25-836D-40CA-B125-1777CDC0086F}" type="datetime1">
              <a:rPr lang="zh-TW" altLang="en-US" smtClean="0"/>
              <a:t>2025/4/21</a:t>
            </a:fld>
            <a:endParaRPr lang="zh-TW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A62C-652E-425C-81E2-DC919795B7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920093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0057" y="296654"/>
            <a:ext cx="10972801" cy="972107"/>
          </a:xfrm>
        </p:spPr>
        <p:txBody>
          <a:bodyPr>
            <a:normAutofit/>
          </a:bodyPr>
          <a:lstStyle>
            <a:lvl1pPr>
              <a:defRPr kumimoji="1" lang="zh-TW" altLang="en-US" sz="3400" b="0" kern="1200" cap="none" spc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412777"/>
            <a:ext cx="10972800" cy="4896544"/>
          </a:xfrm>
        </p:spPr>
        <p:txBody>
          <a:bodyPr/>
          <a:lstStyle>
            <a:lvl1pPr>
              <a:defRPr kumimoji="1" lang="zh-TW" altLang="en-US" sz="2700" b="0" kern="120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defRPr>
            </a:lvl1pPr>
            <a:lvl2pPr>
              <a:defRPr kumimoji="1" lang="zh-TW" altLang="en-US" sz="2700" b="0" kern="120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defRPr>
            </a:lvl2pPr>
            <a:lvl3pPr>
              <a:defRPr kumimoji="1" lang="zh-TW" altLang="en-US" sz="2700" b="0" kern="120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defRPr>
            </a:lvl3pPr>
            <a:lvl4pPr>
              <a:defRPr kumimoji="1" lang="zh-TW" altLang="en-US" sz="2700" b="0" kern="120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defRPr>
            </a:lvl4pPr>
            <a:lvl5pPr>
              <a:defRPr kumimoji="1" lang="zh-TW" altLang="en-US" sz="2700" b="0" kern="1200" cap="none" spc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86891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0F4EA-6789-4BE4-8629-E7220C1FC0A4}" type="datetime1">
              <a:rPr lang="zh-TW" altLang="en-US" smtClean="0"/>
              <a:t>2025/4/21</a:t>
            </a:fld>
            <a:endParaRPr lang="zh-TW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A62C-652E-425C-81E2-DC919795B7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616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3660-EDEF-44CE-AE3C-E40BFFCCE941}" type="datetime1">
              <a:rPr lang="zh-TW" altLang="en-US" smtClean="0"/>
              <a:t>2025/4/21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A62C-652E-425C-81E2-DC919795B77B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890" y="16930"/>
            <a:ext cx="883110" cy="72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4087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07962-C76B-4AAA-BA5C-A8768A1E03FC}" type="datetime1">
              <a:rPr lang="zh-TW" altLang="en-US" smtClean="0"/>
              <a:t>2025/4/21</a:t>
            </a:fld>
            <a:endParaRPr lang="zh-TW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A62C-652E-425C-81E2-DC919795B7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44823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3468E-A8E6-45D8-9918-CE4AF76878D1}" type="datetime1">
              <a:rPr lang="zh-TW" altLang="en-US" smtClean="0"/>
              <a:t>2025/4/21</a:t>
            </a:fld>
            <a:endParaRPr lang="zh-TW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A62C-652E-425C-81E2-DC919795B7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8269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19F5-BCB7-4B0C-9245-887F7F5DD84E}" type="datetime1">
              <a:rPr lang="zh-TW" altLang="en-US" smtClean="0"/>
              <a:t>2025/4/21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A62C-652E-425C-81E2-DC919795B7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46000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38865-9111-4989-9FB7-C46FE9DAAF8F}" type="datetime1">
              <a:rPr lang="zh-TW" altLang="en-US" smtClean="0"/>
              <a:t>2025/4/21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A62C-652E-425C-81E2-DC919795B7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1194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手繪多邊形 5">
            <a:extLst>
              <a:ext uri="{FF2B5EF4-FFF2-40B4-BE49-F238E27FC236}">
                <a16:creationId xmlns:a16="http://schemas.microsoft.com/office/drawing/2014/main" id="{CD92D281-07CD-478F-9BF5-BA7D43439A3D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11" name="手繪多邊形 5">
            <a:extLst>
              <a:ext uri="{FF2B5EF4-FFF2-40B4-BE49-F238E27FC236}">
                <a16:creationId xmlns:a16="http://schemas.microsoft.com/office/drawing/2014/main" id="{B2C53265-8805-42B3-82B4-151EFBC4273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13" name="手繪多邊形​​ 5">
            <a:extLst>
              <a:ext uri="{FF2B5EF4-FFF2-40B4-BE49-F238E27FC236}">
                <a16:creationId xmlns:a16="http://schemas.microsoft.com/office/drawing/2014/main" id="{D0111EB4-98AF-4EB7-878B-31FD32A9514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14" name="手繪多邊形 5">
            <a:extLst>
              <a:ext uri="{FF2B5EF4-FFF2-40B4-BE49-F238E27FC236}">
                <a16:creationId xmlns:a16="http://schemas.microsoft.com/office/drawing/2014/main" id="{33809002-30A9-49C0-BE36-B14DD1E4D87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15" name="手繪多邊形 5">
            <a:extLst>
              <a:ext uri="{FF2B5EF4-FFF2-40B4-BE49-F238E27FC236}">
                <a16:creationId xmlns:a16="http://schemas.microsoft.com/office/drawing/2014/main" id="{FFD5C582-B212-4ADA-AB1B-0481AA39C3A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  <a:sym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dirty="0"/>
              <a:t>按一下以編輯頁面標題</a:t>
            </a:r>
          </a:p>
        </p:txBody>
      </p:sp>
      <p:sp>
        <p:nvSpPr>
          <p:cNvPr id="9" name="副標題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zh-TW" altLang="en-US" dirty="0"/>
              <a:t>副標題</a:t>
            </a:r>
          </a:p>
        </p:txBody>
      </p:sp>
      <p:sp>
        <p:nvSpPr>
          <p:cNvPr id="3" name="比較左方預留位置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4" name="內容預留位置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12" name="比較左方預留位置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516359"/>
            <a:ext cx="5472000" cy="358775"/>
          </a:xfrm>
        </p:spPr>
        <p:txBody>
          <a:bodyPr rtlCol="0"/>
          <a:lstStyle>
            <a:lvl1pPr marL="0" indent="0"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8" name="文字預留位置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020359"/>
            <a:ext cx="5472113" cy="4170891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r>
              <a:rPr lang="zh-TW" altLang="en-US" dirty="0"/>
              <a:t>新增頁尾</a:t>
            </a:r>
          </a:p>
        </p:txBody>
      </p:sp>
      <p:sp>
        <p:nvSpPr>
          <p:cNvPr id="6" name="投影片編號預留位置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fld id="{19B51A1E-902D-48AF-9020-955120F399B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00408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預設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9"/>
          </p:nvPr>
        </p:nvSpPr>
        <p:spPr/>
        <p:txBody>
          <a:bodyPr/>
          <a:lstStyle/>
          <a:p>
            <a:fld id="{E1F38FA2-8058-4193-9392-FF2934F3EF08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20888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" y="0"/>
            <a:ext cx="12172263" cy="6858000"/>
          </a:xfrm>
          <a:prstGeom prst="rect">
            <a:avLst/>
          </a:prstGeom>
        </p:spPr>
      </p:pic>
      <p:sp>
        <p:nvSpPr>
          <p:cNvPr id="14540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7" y="1268815"/>
            <a:ext cx="10363200" cy="124213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zh-TW" noProof="0" dirty="0"/>
              <a:t>100</a:t>
            </a:r>
            <a:r>
              <a:rPr lang="zh-TW" altLang="en-US" noProof="0" dirty="0"/>
              <a:t>年度業務簡報</a:t>
            </a:r>
            <a:br>
              <a:rPr lang="zh-TW" altLang="en-US" noProof="0" dirty="0"/>
            </a:br>
            <a:r>
              <a:rPr lang="zh-TW" altLang="en-US" noProof="0" dirty="0"/>
              <a:t> </a:t>
            </a:r>
            <a:r>
              <a:rPr lang="en-US" altLang="zh-TW" noProof="0" dirty="0"/>
              <a:t>(</a:t>
            </a:r>
            <a:r>
              <a:rPr lang="zh-TW" altLang="en-US" noProof="0" dirty="0"/>
              <a:t>標楷體</a:t>
            </a:r>
            <a:r>
              <a:rPr lang="en-US" altLang="zh-TW" noProof="0" dirty="0"/>
              <a:t>40)</a:t>
            </a:r>
            <a:endParaRPr lang="zh-TW" altLang="en-US" noProof="0" dirty="0"/>
          </a:p>
        </p:txBody>
      </p:sp>
      <p:sp>
        <p:nvSpPr>
          <p:cNvPr id="3" name="Rectangle 20"/>
          <p:cNvSpPr txBox="1">
            <a:spLocks noChangeArrowheads="1"/>
          </p:cNvSpPr>
          <p:nvPr/>
        </p:nvSpPr>
        <p:spPr>
          <a:xfrm>
            <a:off x="2449691" y="3285112"/>
            <a:ext cx="7295445" cy="623888"/>
          </a:xfrm>
          <a:prstGeom prst="rect">
            <a:avLst/>
          </a:prstGeom>
        </p:spPr>
        <p:txBody>
          <a:bodyPr/>
          <a:lstStyle>
            <a:lvl1pPr marL="342900" indent="-3429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20000"/>
              </a:spcBef>
            </a:pPr>
            <a:endParaRPr lang="zh-TW" altLang="zh-TW" sz="3200">
              <a:ea typeface="標楷體" pitchFamily="65" charset="-120"/>
            </a:endParaRPr>
          </a:p>
        </p:txBody>
      </p:sp>
      <p:sp>
        <p:nvSpPr>
          <p:cNvPr id="145408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10" y="2888844"/>
            <a:ext cx="8534401" cy="10548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dirty="0"/>
              <a:t>報告單位：○○○</a:t>
            </a:r>
          </a:p>
          <a:p>
            <a:pPr lvl="0"/>
            <a:r>
              <a:rPr lang="en-US" altLang="zh-TW" noProof="0" dirty="0"/>
              <a:t>(</a:t>
            </a:r>
            <a:r>
              <a:rPr lang="zh-TW" altLang="en-US" noProof="0" dirty="0"/>
              <a:t>標楷體</a:t>
            </a:r>
            <a:r>
              <a:rPr lang="en-US" altLang="zh-TW" noProof="0" dirty="0"/>
              <a:t>32)</a:t>
            </a:r>
            <a:endParaRPr lang="zh-TW" altLang="en-US" noProof="0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4673607" y="6453686"/>
            <a:ext cx="2844800" cy="260747"/>
          </a:xfrm>
          <a:noFill/>
          <a:ln>
            <a:miter lim="800000"/>
            <a:headEnd/>
            <a:tailEnd/>
          </a:ln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272751E2-E12F-4FE5-8638-BCC7A708C2F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730118995"/>
      </p:ext>
    </p:extLst>
  </p:cSld>
  <p:clrMapOvr>
    <a:masterClrMapping/>
  </p:clrMapOvr>
  <p:transition>
    <p:cut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81750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91BAA-ED9F-40A7-9CC7-287BD15BFAC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41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668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" y="0"/>
            <a:ext cx="12172263" cy="6858000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844676"/>
            <a:ext cx="10363200" cy="1296988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zh-TW" noProof="0"/>
              <a:t>100</a:t>
            </a:r>
            <a:r>
              <a:rPr lang="zh-TW" altLang="en-US" noProof="0"/>
              <a:t>年度業務簡報 </a:t>
            </a:r>
            <a:r>
              <a:rPr lang="en-US" altLang="zh-TW" noProof="0"/>
              <a:t>(</a:t>
            </a:r>
            <a:r>
              <a:rPr lang="zh-TW" altLang="en-US" noProof="0"/>
              <a:t>標楷體</a:t>
            </a:r>
            <a:r>
              <a:rPr lang="en-US" altLang="zh-TW" noProof="0"/>
              <a:t>40)</a:t>
            </a:r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31510064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E1FD6-B558-49E2-BB8F-34DB1E2A4B4F}" type="datetime1">
              <a:rPr lang="zh-TW" altLang="en-US" smtClean="0"/>
              <a:t>2025/4/21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F95AF1-3C3B-4182-A8E6-9CC9DBF12A0D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38685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C06D7-237B-4B59-9CF4-0ED35488B757}" type="datetime1">
              <a:rPr lang="zh-TW" altLang="en-US" smtClean="0"/>
              <a:t>2025/4/21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5AF1-3C3B-4182-A8E6-9CC9DBF12A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55051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078F8-6825-4FE0-828C-42B959A4E733}" type="datetime1">
              <a:rPr lang="zh-TW" altLang="en-US" smtClean="0"/>
              <a:t>2025/4/21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5AF1-3C3B-4182-A8E6-9CC9DBF12A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35716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99F3A-8BC1-43CD-A4D2-577CC6BE25FB}" type="datetime1">
              <a:rPr lang="zh-TW" altLang="en-US" smtClean="0"/>
              <a:t>2025/4/21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5AF1-3C3B-4182-A8E6-9CC9DBF12A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49269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7BFEB-6E32-4D8B-8FA3-996D28400C46}" type="datetime1">
              <a:rPr lang="zh-TW" altLang="en-US" smtClean="0"/>
              <a:t>2025/4/21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5AF1-3C3B-4182-A8E6-9CC9DBF12A0D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938186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3801C-8BCF-438B-8B06-E6E26CA42218}" type="datetime1">
              <a:rPr lang="zh-TW" altLang="en-US" smtClean="0"/>
              <a:t>2025/4/21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5AF1-3C3B-4182-A8E6-9CC9DBF12A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7578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E4A87-94EF-4D67-947E-DC3F0E5F69DA}" type="datetime1">
              <a:rPr lang="zh-TW" altLang="en-US" smtClean="0"/>
              <a:t>2025/4/21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5AF1-3C3B-4182-A8E6-9CC9DBF12A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71990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9FBC6-6312-4203-9C5B-70A256E1E897}" type="datetime1">
              <a:rPr lang="zh-TW" altLang="en-US" smtClean="0"/>
              <a:t>2025/4/21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5AF1-3C3B-4182-A8E6-9CC9DBF12A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40308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CD2C1-F517-4311-AAAF-05F865A32B79}" type="datetime1">
              <a:rPr lang="zh-TW" altLang="en-US" smtClean="0"/>
              <a:t>2025/4/21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5AF1-3C3B-4182-A8E6-9CC9DBF12A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9428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57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8A1C0-27DB-4CED-892D-1543627E3557}" type="datetime1">
              <a:rPr lang="zh-TW" altLang="en-US" smtClean="0"/>
              <a:t>2025/4/21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5AF1-3C3B-4182-A8E6-9CC9DBF12A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25048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990AB-28D9-4F55-AC7C-4E45E8BAAB88}" type="datetime1">
              <a:rPr lang="zh-TW" altLang="en-US" smtClean="0"/>
              <a:t>2025/4/21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5AF1-3C3B-4182-A8E6-9CC9DBF12A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33813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609600" y="274676"/>
            <a:ext cx="10972800" cy="58515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81750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FEEC4-4266-4DB2-8449-87E3BCEBE5B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679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03385" y="1746019"/>
            <a:ext cx="7760592" cy="1763945"/>
          </a:xfrm>
        </p:spPr>
        <p:txBody>
          <a:bodyPr anchor="b">
            <a:normAutofit/>
          </a:bodyPr>
          <a:lstStyle>
            <a:lvl1pPr algn="ctr">
              <a:defRPr sz="4051" b="1" spc="225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zh-TW" altLang="en-US" dirty="0"/>
              <a:t>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26255" y="4756931"/>
            <a:ext cx="6442828" cy="500869"/>
          </a:xfrm>
        </p:spPr>
        <p:txBody>
          <a:bodyPr>
            <a:normAutofit/>
          </a:bodyPr>
          <a:lstStyle>
            <a:lvl1pPr marL="0" indent="0" algn="l">
              <a:buNone/>
              <a:defRPr sz="1575"/>
            </a:lvl1pPr>
            <a:lvl2pPr marL="342937" indent="0" algn="ctr">
              <a:buNone/>
              <a:defRPr sz="1500"/>
            </a:lvl2pPr>
            <a:lvl3pPr marL="685874" indent="0" algn="ctr">
              <a:buNone/>
              <a:defRPr sz="1350"/>
            </a:lvl3pPr>
            <a:lvl4pPr marL="1028812" indent="0" algn="ctr">
              <a:buNone/>
              <a:defRPr sz="1200"/>
            </a:lvl4pPr>
            <a:lvl5pPr marL="1371748" indent="0" algn="ctr">
              <a:buNone/>
              <a:defRPr sz="1200"/>
            </a:lvl5pPr>
            <a:lvl6pPr marL="1714686" indent="0" algn="ctr">
              <a:buNone/>
              <a:defRPr sz="1200"/>
            </a:lvl6pPr>
            <a:lvl7pPr marL="2057623" indent="0" algn="ctr">
              <a:buNone/>
              <a:defRPr sz="1200"/>
            </a:lvl7pPr>
            <a:lvl8pPr marL="2400560" indent="0" algn="ctr">
              <a:buNone/>
              <a:defRPr sz="1200"/>
            </a:lvl8pPr>
            <a:lvl9pPr marL="2743498" indent="0" algn="ctr">
              <a:buNone/>
              <a:defRPr sz="1200"/>
            </a:lvl9pPr>
          </a:lstStyle>
          <a:p>
            <a:r>
              <a:rPr lang="zh-TW" altLang="en-US" dirty="0"/>
              <a:t>母片副標題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F1C4B82-049C-428D-B181-B738C7EB3B08}" type="datetime1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7" name="6"/>
          <p:cNvSpPr>
            <a:spLocks/>
          </p:cNvSpPr>
          <p:nvPr userDrawn="1"/>
        </p:nvSpPr>
        <p:spPr bwMode="auto">
          <a:xfrm>
            <a:off x="-24315" y="-17419"/>
            <a:ext cx="4367317" cy="5069536"/>
          </a:xfrm>
          <a:custGeom>
            <a:avLst/>
            <a:gdLst>
              <a:gd name="connsiteX0" fmla="*/ 3873521 w 4367317"/>
              <a:gd name="connsiteY0" fmla="*/ 0 h 5069536"/>
              <a:gd name="connsiteX1" fmla="*/ 4367317 w 4367317"/>
              <a:gd name="connsiteY1" fmla="*/ 0 h 5069536"/>
              <a:gd name="connsiteX2" fmla="*/ 0 w 4367317"/>
              <a:gd name="connsiteY2" fmla="*/ 5069536 h 5069536"/>
              <a:gd name="connsiteX3" fmla="*/ 0 w 4367317"/>
              <a:gd name="connsiteY3" fmla="*/ 1974215 h 506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7317" h="5069536">
                <a:moveTo>
                  <a:pt x="3873521" y="0"/>
                </a:moveTo>
                <a:lnTo>
                  <a:pt x="4367317" y="0"/>
                </a:lnTo>
                <a:lnTo>
                  <a:pt x="0" y="5069536"/>
                </a:lnTo>
                <a:lnTo>
                  <a:pt x="0" y="1974215"/>
                </a:lnTo>
                <a:close/>
              </a:path>
            </a:pathLst>
          </a:custGeom>
          <a:solidFill>
            <a:srgbClr val="EFEF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7" tIns="34294" rIns="68587" bIns="34294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 sz="105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8" name="5"/>
          <p:cNvSpPr>
            <a:spLocks/>
          </p:cNvSpPr>
          <p:nvPr userDrawn="1"/>
        </p:nvSpPr>
        <p:spPr bwMode="auto">
          <a:xfrm>
            <a:off x="-24314" y="-43544"/>
            <a:ext cx="3955151" cy="2314573"/>
          </a:xfrm>
          <a:custGeom>
            <a:avLst/>
            <a:gdLst>
              <a:gd name="connsiteX0" fmla="*/ 0 w 3955151"/>
              <a:gd name="connsiteY0" fmla="*/ 0 h 2314573"/>
              <a:gd name="connsiteX1" fmla="*/ 3541893 w 3955151"/>
              <a:gd name="connsiteY1" fmla="*/ 0 h 2314573"/>
              <a:gd name="connsiteX2" fmla="*/ 3955151 w 3955151"/>
              <a:gd name="connsiteY2" fmla="*/ 10116 h 2314573"/>
              <a:gd name="connsiteX3" fmla="*/ 0 w 3955151"/>
              <a:gd name="connsiteY3" fmla="*/ 2314573 h 231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5151" h="2314573">
                <a:moveTo>
                  <a:pt x="0" y="0"/>
                </a:moveTo>
                <a:lnTo>
                  <a:pt x="3541893" y="0"/>
                </a:lnTo>
                <a:lnTo>
                  <a:pt x="3955151" y="10116"/>
                </a:lnTo>
                <a:lnTo>
                  <a:pt x="0" y="2314573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68587" tIns="34294" rIns="68587" bIns="34294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 sz="105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9" name="4"/>
          <p:cNvSpPr>
            <a:spLocks/>
          </p:cNvSpPr>
          <p:nvPr userDrawn="1"/>
        </p:nvSpPr>
        <p:spPr bwMode="auto">
          <a:xfrm>
            <a:off x="-24316" y="-17417"/>
            <a:ext cx="3982023" cy="3071803"/>
          </a:xfrm>
          <a:custGeom>
            <a:avLst/>
            <a:gdLst>
              <a:gd name="connsiteX0" fmla="*/ 3934942 w 3982022"/>
              <a:gd name="connsiteY0" fmla="*/ 0 h 3071803"/>
              <a:gd name="connsiteX1" fmla="*/ 3982022 w 3982022"/>
              <a:gd name="connsiteY1" fmla="*/ 0 h 3071803"/>
              <a:gd name="connsiteX2" fmla="*/ 0 w 3982022"/>
              <a:gd name="connsiteY2" fmla="*/ 3071803 h 3071803"/>
              <a:gd name="connsiteX3" fmla="*/ 0 w 3982022"/>
              <a:gd name="connsiteY3" fmla="*/ 1848528 h 3071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2022" h="3071803">
                <a:moveTo>
                  <a:pt x="3934942" y="0"/>
                </a:moveTo>
                <a:lnTo>
                  <a:pt x="3982022" y="0"/>
                </a:lnTo>
                <a:lnTo>
                  <a:pt x="0" y="3071803"/>
                </a:lnTo>
                <a:lnTo>
                  <a:pt x="0" y="184852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68587" tIns="34294" rIns="68587" bIns="34294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 sz="105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10" name="3"/>
          <p:cNvSpPr>
            <a:spLocks/>
          </p:cNvSpPr>
          <p:nvPr userDrawn="1"/>
        </p:nvSpPr>
        <p:spPr bwMode="auto">
          <a:xfrm>
            <a:off x="9290264" y="2687958"/>
            <a:ext cx="2925237" cy="3476625"/>
          </a:xfrm>
          <a:custGeom>
            <a:avLst/>
            <a:gdLst>
              <a:gd name="connsiteX0" fmla="*/ 2919413 w 2925237"/>
              <a:gd name="connsiteY0" fmla="*/ 0 h 3476625"/>
              <a:gd name="connsiteX1" fmla="*/ 2925237 w 2925237"/>
              <a:gd name="connsiteY1" fmla="*/ 163915 h 3476625"/>
              <a:gd name="connsiteX2" fmla="*/ 2925237 w 2925237"/>
              <a:gd name="connsiteY2" fmla="*/ 3398721 h 3476625"/>
              <a:gd name="connsiteX3" fmla="*/ 0 w 2925237"/>
              <a:gd name="connsiteY3" fmla="*/ 3476625 h 3476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5237" h="3476625">
                <a:moveTo>
                  <a:pt x="2919413" y="0"/>
                </a:moveTo>
                <a:lnTo>
                  <a:pt x="2925237" y="163915"/>
                </a:lnTo>
                <a:lnTo>
                  <a:pt x="2925237" y="3398721"/>
                </a:lnTo>
                <a:lnTo>
                  <a:pt x="0" y="3476625"/>
                </a:lnTo>
                <a:close/>
              </a:path>
            </a:pathLst>
          </a:custGeom>
          <a:solidFill>
            <a:srgbClr val="EFEF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7" tIns="34294" rIns="68587" bIns="34294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 sz="105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11" name="2"/>
          <p:cNvSpPr>
            <a:spLocks/>
          </p:cNvSpPr>
          <p:nvPr userDrawn="1"/>
        </p:nvSpPr>
        <p:spPr bwMode="auto">
          <a:xfrm>
            <a:off x="8237752" y="4131558"/>
            <a:ext cx="3977749" cy="2758694"/>
          </a:xfrm>
          <a:custGeom>
            <a:avLst/>
            <a:gdLst>
              <a:gd name="connsiteX0" fmla="*/ 3977749 w 3977749"/>
              <a:gd name="connsiteY0" fmla="*/ 0 h 2758695"/>
              <a:gd name="connsiteX1" fmla="*/ 3977749 w 3977749"/>
              <a:gd name="connsiteY1" fmla="*/ 2758695 h 2758695"/>
              <a:gd name="connsiteX2" fmla="*/ 626774 w 3977749"/>
              <a:gd name="connsiteY2" fmla="*/ 2758695 h 2758695"/>
              <a:gd name="connsiteX3" fmla="*/ 0 w 3977749"/>
              <a:gd name="connsiteY3" fmla="*/ 2734703 h 275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7749" h="2758695">
                <a:moveTo>
                  <a:pt x="3977749" y="0"/>
                </a:moveTo>
                <a:lnTo>
                  <a:pt x="3977749" y="2758695"/>
                </a:lnTo>
                <a:lnTo>
                  <a:pt x="626774" y="2758695"/>
                </a:lnTo>
                <a:lnTo>
                  <a:pt x="0" y="2734703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68587" tIns="34294" rIns="68587" bIns="34294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 sz="105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12" name="1"/>
          <p:cNvSpPr>
            <a:spLocks/>
          </p:cNvSpPr>
          <p:nvPr userDrawn="1"/>
        </p:nvSpPr>
        <p:spPr bwMode="auto">
          <a:xfrm>
            <a:off x="7875576" y="4899190"/>
            <a:ext cx="4339925" cy="1991063"/>
          </a:xfrm>
          <a:custGeom>
            <a:avLst/>
            <a:gdLst>
              <a:gd name="connsiteX0" fmla="*/ 4339925 w 4339925"/>
              <a:gd name="connsiteY0" fmla="*/ 0 h 1991063"/>
              <a:gd name="connsiteX1" fmla="*/ 4339925 w 4339925"/>
              <a:gd name="connsiteY1" fmla="*/ 913141 h 1991063"/>
              <a:gd name="connsiteX2" fmla="*/ 305017 w 4339925"/>
              <a:gd name="connsiteY2" fmla="*/ 1991063 h 1991063"/>
              <a:gd name="connsiteX3" fmla="*/ 0 w 4339925"/>
              <a:gd name="connsiteY3" fmla="*/ 1991063 h 199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9925" h="1991063">
                <a:moveTo>
                  <a:pt x="4339925" y="0"/>
                </a:moveTo>
                <a:lnTo>
                  <a:pt x="4339925" y="913141"/>
                </a:lnTo>
                <a:lnTo>
                  <a:pt x="305017" y="1991063"/>
                </a:lnTo>
                <a:lnTo>
                  <a:pt x="0" y="1991063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68587" tIns="34294" rIns="68587" bIns="34294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 sz="105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13" name="任意多边形 22"/>
          <p:cNvSpPr/>
          <p:nvPr userDrawn="1"/>
        </p:nvSpPr>
        <p:spPr>
          <a:xfrm>
            <a:off x="2426307" y="1670941"/>
            <a:ext cx="8780656" cy="2895208"/>
          </a:xfrm>
          <a:custGeom>
            <a:avLst/>
            <a:gdLst>
              <a:gd name="connsiteX0" fmla="*/ 0 w 6585492"/>
              <a:gd name="connsiteY0" fmla="*/ 0 h 2171406"/>
              <a:gd name="connsiteX1" fmla="*/ 1849289 w 6585492"/>
              <a:gd name="connsiteY1" fmla="*/ 0 h 2171406"/>
              <a:gd name="connsiteX2" fmla="*/ 1849289 w 6585492"/>
              <a:gd name="connsiteY2" fmla="*/ 149501 h 2171406"/>
              <a:gd name="connsiteX3" fmla="*/ 149501 w 6585492"/>
              <a:gd name="connsiteY3" fmla="*/ 149501 h 2171406"/>
              <a:gd name="connsiteX4" fmla="*/ 149501 w 6585492"/>
              <a:gd name="connsiteY4" fmla="*/ 2021905 h 2171406"/>
              <a:gd name="connsiteX5" fmla="*/ 6435991 w 6585492"/>
              <a:gd name="connsiteY5" fmla="*/ 2021905 h 2171406"/>
              <a:gd name="connsiteX6" fmla="*/ 6435991 w 6585492"/>
              <a:gd name="connsiteY6" fmla="*/ 149501 h 2171406"/>
              <a:gd name="connsiteX7" fmla="*/ 4399901 w 6585492"/>
              <a:gd name="connsiteY7" fmla="*/ 149501 h 2171406"/>
              <a:gd name="connsiteX8" fmla="*/ 4399901 w 6585492"/>
              <a:gd name="connsiteY8" fmla="*/ 0 h 2171406"/>
              <a:gd name="connsiteX9" fmla="*/ 6585492 w 6585492"/>
              <a:gd name="connsiteY9" fmla="*/ 0 h 2171406"/>
              <a:gd name="connsiteX10" fmla="*/ 6585492 w 6585492"/>
              <a:gd name="connsiteY10" fmla="*/ 2171406 h 2171406"/>
              <a:gd name="connsiteX11" fmla="*/ 0 w 6585492"/>
              <a:gd name="connsiteY11" fmla="*/ 2171406 h 2171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85492" h="2171406">
                <a:moveTo>
                  <a:pt x="0" y="0"/>
                </a:moveTo>
                <a:lnTo>
                  <a:pt x="1849289" y="0"/>
                </a:lnTo>
                <a:lnTo>
                  <a:pt x="1849289" y="149501"/>
                </a:lnTo>
                <a:lnTo>
                  <a:pt x="149501" y="149501"/>
                </a:lnTo>
                <a:lnTo>
                  <a:pt x="149501" y="2021905"/>
                </a:lnTo>
                <a:lnTo>
                  <a:pt x="6435991" y="2021905"/>
                </a:lnTo>
                <a:lnTo>
                  <a:pt x="6435991" y="149501"/>
                </a:lnTo>
                <a:lnTo>
                  <a:pt x="4399901" y="149501"/>
                </a:lnTo>
                <a:lnTo>
                  <a:pt x="4399901" y="0"/>
                </a:lnTo>
                <a:lnTo>
                  <a:pt x="6585492" y="0"/>
                </a:lnTo>
                <a:lnTo>
                  <a:pt x="6585492" y="2171406"/>
                </a:lnTo>
                <a:lnTo>
                  <a:pt x="0" y="2171406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0" tIns="45724" rIns="91450" bIns="45724" rtlCol="0" anchor="ctr"/>
          <a:lstStyle/>
          <a:p>
            <a:pPr algn="ctr"/>
            <a:endParaRPr lang="zh-CN" altLang="en-US" sz="1350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16" name="圖片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1436" y="9537"/>
            <a:ext cx="2802101" cy="2801088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871" y="202512"/>
            <a:ext cx="1602084" cy="1601505"/>
          </a:xfrm>
          <a:prstGeom prst="rect">
            <a:avLst/>
          </a:prstGeom>
          <a:effectLst>
            <a:glow rad="228600">
              <a:schemeClr val="accent5">
                <a:lumMod val="20000"/>
                <a:lumOff val="8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001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536" y="365127"/>
            <a:ext cx="10345264" cy="756405"/>
          </a:xfrm>
        </p:spPr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536" y="1498516"/>
            <a:ext cx="10345264" cy="4678449"/>
          </a:xfrm>
        </p:spPr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C1DF34-ADD8-4DF4-A5BE-F7340004518D}" type="datetime1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3581400" cy="365125"/>
          </a:xfrm>
          <a:prstGeom prst="rect">
            <a:avLst/>
          </a:prstGeom>
        </p:spPr>
        <p:txBody>
          <a:bodyPr/>
          <a:lstStyle/>
          <a:p>
            <a:fld id="{82952373-7980-4DA7-9ADE-54D716DB38B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6297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7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8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7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6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6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5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3927F36-3561-4168-9C43-2A921D2771F4}" type="datetime1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3581400" cy="365125"/>
          </a:xfrm>
          <a:prstGeom prst="rect">
            <a:avLst/>
          </a:prstGeom>
        </p:spPr>
        <p:txBody>
          <a:bodyPr/>
          <a:lstStyle/>
          <a:p>
            <a:fld id="{82952373-7980-4DA7-9ADE-54D716DB38B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5508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802" y="365127"/>
            <a:ext cx="10387999" cy="756405"/>
          </a:xfrm>
        </p:spPr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5800" y="1385419"/>
            <a:ext cx="5054000" cy="4791544"/>
          </a:xfrm>
        </p:spPr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94844"/>
            <a:ext cx="5181600" cy="4782120"/>
          </a:xfrm>
        </p:spPr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8C8F85-6BED-4FD9-9CA6-34AF03EE965F}" type="datetime1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3581400" cy="365125"/>
          </a:xfrm>
          <a:prstGeom prst="rect">
            <a:avLst/>
          </a:prstGeom>
        </p:spPr>
        <p:txBody>
          <a:bodyPr/>
          <a:lstStyle/>
          <a:p>
            <a:fld id="{82952373-7980-4DA7-9ADE-54D716DB38B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7661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535" y="365126"/>
            <a:ext cx="10346853" cy="756405"/>
          </a:xfrm>
        </p:spPr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08536" y="1294747"/>
            <a:ext cx="4989040" cy="712699"/>
          </a:xfrm>
        </p:spPr>
        <p:txBody>
          <a:bodyPr anchor="ctr"/>
          <a:lstStyle>
            <a:lvl1pPr marL="0" indent="0">
              <a:buNone/>
              <a:defRPr sz="1800" b="1"/>
            </a:lvl1pPr>
            <a:lvl2pPr marL="342937" indent="0">
              <a:buNone/>
              <a:defRPr sz="1500" b="1"/>
            </a:lvl2pPr>
            <a:lvl3pPr marL="685874" indent="0">
              <a:buNone/>
              <a:defRPr sz="1350" b="1"/>
            </a:lvl3pPr>
            <a:lvl4pPr marL="1028812" indent="0">
              <a:buNone/>
              <a:defRPr sz="1200" b="1"/>
            </a:lvl4pPr>
            <a:lvl5pPr marL="1371748" indent="0">
              <a:buNone/>
              <a:defRPr sz="1200" b="1"/>
            </a:lvl5pPr>
            <a:lvl6pPr marL="1714686" indent="0">
              <a:buNone/>
              <a:defRPr sz="1200" b="1"/>
            </a:lvl6pPr>
            <a:lvl7pPr marL="2057623" indent="0">
              <a:buNone/>
              <a:defRPr sz="1200" b="1"/>
            </a:lvl7pPr>
            <a:lvl8pPr marL="2400560" indent="0">
              <a:buNone/>
              <a:defRPr sz="1200" b="1"/>
            </a:lvl8pPr>
            <a:lvl9pPr marL="2743498" indent="0">
              <a:buNone/>
              <a:defRPr sz="1200" b="1"/>
            </a:lvl9pPr>
          </a:lstStyle>
          <a:p>
            <a:pPr lvl="0"/>
            <a:r>
              <a:rPr lang="zh-TW" altLang="en-US" dirty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8536" y="2233637"/>
            <a:ext cx="4989040" cy="3956027"/>
          </a:xfrm>
        </p:spPr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2" y="1294747"/>
            <a:ext cx="5183188" cy="712699"/>
          </a:xfrm>
        </p:spPr>
        <p:txBody>
          <a:bodyPr anchor="ctr"/>
          <a:lstStyle>
            <a:lvl1pPr marL="0" indent="0">
              <a:buNone/>
              <a:defRPr sz="1800" b="1"/>
            </a:lvl1pPr>
            <a:lvl2pPr marL="342937" indent="0">
              <a:buNone/>
              <a:defRPr sz="1500" b="1"/>
            </a:lvl2pPr>
            <a:lvl3pPr marL="685874" indent="0">
              <a:buNone/>
              <a:defRPr sz="1350" b="1"/>
            </a:lvl3pPr>
            <a:lvl4pPr marL="1028812" indent="0">
              <a:buNone/>
              <a:defRPr sz="1200" b="1"/>
            </a:lvl4pPr>
            <a:lvl5pPr marL="1371748" indent="0">
              <a:buNone/>
              <a:defRPr sz="1200" b="1"/>
            </a:lvl5pPr>
            <a:lvl6pPr marL="1714686" indent="0">
              <a:buNone/>
              <a:defRPr sz="1200" b="1"/>
            </a:lvl6pPr>
            <a:lvl7pPr marL="2057623" indent="0">
              <a:buNone/>
              <a:defRPr sz="1200" b="1"/>
            </a:lvl7pPr>
            <a:lvl8pPr marL="2400560" indent="0">
              <a:buNone/>
              <a:defRPr sz="1200" b="1"/>
            </a:lvl8pPr>
            <a:lvl9pPr marL="2743498" indent="0">
              <a:buNone/>
              <a:defRPr sz="1200" b="1"/>
            </a:lvl9pPr>
          </a:lstStyle>
          <a:p>
            <a:pPr lvl="0"/>
            <a:r>
              <a:rPr lang="zh-TW" altLang="en-US" dirty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233637"/>
            <a:ext cx="5183188" cy="3956027"/>
          </a:xfrm>
        </p:spPr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3BF152-2DEE-4021-BD63-BFAF7A83B4C6}" type="datetime1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3581400" cy="365125"/>
          </a:xfrm>
          <a:prstGeom prst="rect">
            <a:avLst/>
          </a:prstGeom>
        </p:spPr>
        <p:txBody>
          <a:bodyPr/>
          <a:lstStyle/>
          <a:p>
            <a:fld id="{82952373-7980-4DA7-9ADE-54D716DB38B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5393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365" y="365127"/>
            <a:ext cx="10222436" cy="756405"/>
          </a:xfrm>
        </p:spPr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7E16ED2-6716-487D-B267-1F343CB8DD14}" type="datetime1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3581400" cy="365125"/>
          </a:xfrm>
          <a:prstGeom prst="rect">
            <a:avLst/>
          </a:prstGeom>
        </p:spPr>
        <p:txBody>
          <a:bodyPr/>
          <a:lstStyle/>
          <a:p>
            <a:fld id="{82952373-7980-4DA7-9ADE-54D716DB38B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1025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D36C9B-22ED-4448-B6E5-903888C011E1}" type="datetime1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3581400" cy="365125"/>
          </a:xfrm>
          <a:prstGeom prst="rect">
            <a:avLst/>
          </a:prstGeom>
        </p:spPr>
        <p:txBody>
          <a:bodyPr/>
          <a:lstStyle/>
          <a:p>
            <a:fld id="{82952373-7980-4DA7-9ADE-54D716DB38B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02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C3E24-AC8B-448C-BE18-7F1E625D120C}" type="slidenum">
              <a:rPr lang="zh-TW" altLang="en-US" smtClean="0"/>
              <a:pPr/>
              <a:t>‹#›</a:t>
            </a:fld>
            <a:endParaRPr lang="en-US" altLang="zh-TW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612242" y="1484712"/>
            <a:ext cx="10956967" cy="47529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415332211"/>
      </p:ext>
    </p:extLst>
  </p:cSld>
  <p:clrMapOvr>
    <a:masterClrMapping/>
  </p:clrMapOvr>
  <p:transition>
    <p:cut thruBlk="1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82895" y="348712"/>
            <a:ext cx="3789131" cy="819942"/>
          </a:xfrm>
        </p:spPr>
        <p:txBody>
          <a:bodyPr anchor="ctr">
            <a:noAutofit/>
          </a:bodyPr>
          <a:lstStyle>
            <a:lvl1pPr>
              <a:defRPr sz="2100"/>
            </a:lvl1pPr>
          </a:lstStyle>
          <a:p>
            <a:r>
              <a:rPr lang="zh-TW" altLang="en-US" dirty="0"/>
              <a:t>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99720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82895" y="1366572"/>
            <a:ext cx="3789131" cy="4616589"/>
          </a:xfrm>
        </p:spPr>
        <p:txBody>
          <a:bodyPr/>
          <a:lstStyle>
            <a:lvl1pPr marL="0" indent="0">
              <a:buNone/>
              <a:defRPr sz="1200"/>
            </a:lvl1pPr>
            <a:lvl2pPr marL="342937" indent="0">
              <a:buNone/>
              <a:defRPr sz="1050"/>
            </a:lvl2pPr>
            <a:lvl3pPr marL="685874" indent="0">
              <a:buNone/>
              <a:defRPr sz="900"/>
            </a:lvl3pPr>
            <a:lvl4pPr marL="1028812" indent="0">
              <a:buNone/>
              <a:defRPr sz="750"/>
            </a:lvl4pPr>
            <a:lvl5pPr marL="1371748" indent="0">
              <a:buNone/>
              <a:defRPr sz="750"/>
            </a:lvl5pPr>
            <a:lvl6pPr marL="1714686" indent="0">
              <a:buNone/>
              <a:defRPr sz="750"/>
            </a:lvl6pPr>
            <a:lvl7pPr marL="2057623" indent="0">
              <a:buNone/>
              <a:defRPr sz="750"/>
            </a:lvl7pPr>
            <a:lvl8pPr marL="2400560" indent="0">
              <a:buNone/>
              <a:defRPr sz="750"/>
            </a:lvl8pPr>
            <a:lvl9pPr marL="2743498" indent="0">
              <a:buNone/>
              <a:defRPr sz="750"/>
            </a:lvl9pPr>
          </a:lstStyle>
          <a:p>
            <a:pPr lvl="0"/>
            <a:r>
              <a:rPr lang="zh-TW" altLang="en-US" dirty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D024DFC-B9A3-4641-A5BA-18925915E627}" type="datetime1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3581400" cy="365125"/>
          </a:xfrm>
          <a:prstGeom prst="rect">
            <a:avLst/>
          </a:prstGeom>
        </p:spPr>
        <p:txBody>
          <a:bodyPr/>
          <a:lstStyle/>
          <a:p>
            <a:fld id="{82952373-7980-4DA7-9ADE-54D716DB38B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49066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7083" y="367561"/>
            <a:ext cx="3754943" cy="763394"/>
          </a:xfrm>
        </p:spPr>
        <p:txBody>
          <a:bodyPr anchor="ctr">
            <a:noAutofit/>
          </a:bodyPr>
          <a:lstStyle>
            <a:lvl1pPr>
              <a:defRPr sz="2100"/>
            </a:lvl1pPr>
          </a:lstStyle>
          <a:p>
            <a:r>
              <a:rPr lang="zh-TW" altLang="en-US" dirty="0"/>
              <a:t>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183188" y="1423118"/>
            <a:ext cx="6172200" cy="443793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37" indent="0">
              <a:buNone/>
              <a:defRPr sz="2100"/>
            </a:lvl2pPr>
            <a:lvl3pPr marL="685874" indent="0">
              <a:buNone/>
              <a:defRPr sz="1800"/>
            </a:lvl3pPr>
            <a:lvl4pPr marL="1028812" indent="0">
              <a:buNone/>
              <a:defRPr sz="1500"/>
            </a:lvl4pPr>
            <a:lvl5pPr marL="1371748" indent="0">
              <a:buNone/>
              <a:defRPr sz="1500"/>
            </a:lvl5pPr>
            <a:lvl6pPr marL="1714686" indent="0">
              <a:buNone/>
              <a:defRPr sz="1500"/>
            </a:lvl6pPr>
            <a:lvl7pPr marL="2057623" indent="0">
              <a:buNone/>
              <a:defRPr sz="1500"/>
            </a:lvl7pPr>
            <a:lvl8pPr marL="2400560" indent="0">
              <a:buNone/>
              <a:defRPr sz="1500"/>
            </a:lvl8pPr>
            <a:lvl9pPr marL="2743498" indent="0">
              <a:buNone/>
              <a:defRPr sz="1500"/>
            </a:lvl9pPr>
          </a:lstStyle>
          <a:p>
            <a:r>
              <a:rPr lang="zh-TW" altLang="en-US" dirty="0"/>
              <a:t>按一下圖示添加圖片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7083" y="1375994"/>
            <a:ext cx="3754943" cy="4492996"/>
          </a:xfrm>
        </p:spPr>
        <p:txBody>
          <a:bodyPr/>
          <a:lstStyle>
            <a:lvl1pPr marL="0" indent="0">
              <a:buNone/>
              <a:defRPr sz="1200"/>
            </a:lvl1pPr>
            <a:lvl2pPr marL="342937" indent="0">
              <a:buNone/>
              <a:defRPr sz="1050"/>
            </a:lvl2pPr>
            <a:lvl3pPr marL="685874" indent="0">
              <a:buNone/>
              <a:defRPr sz="900"/>
            </a:lvl3pPr>
            <a:lvl4pPr marL="1028812" indent="0">
              <a:buNone/>
              <a:defRPr sz="750"/>
            </a:lvl4pPr>
            <a:lvl5pPr marL="1371748" indent="0">
              <a:buNone/>
              <a:defRPr sz="750"/>
            </a:lvl5pPr>
            <a:lvl6pPr marL="1714686" indent="0">
              <a:buNone/>
              <a:defRPr sz="750"/>
            </a:lvl6pPr>
            <a:lvl7pPr marL="2057623" indent="0">
              <a:buNone/>
              <a:defRPr sz="750"/>
            </a:lvl7pPr>
            <a:lvl8pPr marL="2400560" indent="0">
              <a:buNone/>
              <a:defRPr sz="750"/>
            </a:lvl8pPr>
            <a:lvl9pPr marL="2743498" indent="0">
              <a:buNone/>
              <a:defRPr sz="75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8D5C197-E311-43CB-9F66-55AACC3B72DB}" type="datetime1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3581400" cy="365125"/>
          </a:xfrm>
          <a:prstGeom prst="rect">
            <a:avLst/>
          </a:prstGeom>
        </p:spPr>
        <p:txBody>
          <a:bodyPr/>
          <a:lstStyle/>
          <a:p>
            <a:fld id="{82952373-7980-4DA7-9ADE-54D716DB38B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59646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083" y="365127"/>
            <a:ext cx="10336717" cy="756405"/>
          </a:xfrm>
        </p:spPr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7083" y="1498516"/>
            <a:ext cx="10336717" cy="4678449"/>
          </a:xfrm>
        </p:spPr>
        <p:txBody>
          <a:bodyPr vert="eaVert"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85B9579-EF74-40E6-8EF0-772E8F04D274}" type="datetime1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3581400" cy="365125"/>
          </a:xfrm>
          <a:prstGeom prst="rect">
            <a:avLst/>
          </a:prstGeom>
        </p:spPr>
        <p:txBody>
          <a:bodyPr/>
          <a:lstStyle/>
          <a:p>
            <a:fld id="{82952373-7980-4DA7-9ADE-54D716DB38B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0558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8"/>
          </a:xfrm>
        </p:spPr>
        <p:txBody>
          <a:bodyPr vert="eaVert"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9989" y="365127"/>
            <a:ext cx="7572513" cy="5811838"/>
          </a:xfrm>
        </p:spPr>
        <p:txBody>
          <a:bodyPr vert="eaVert"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E8716A1-C260-4FBC-B813-2BD3BD454747}" type="datetime1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3581400" cy="365125"/>
          </a:xfrm>
          <a:prstGeom prst="rect">
            <a:avLst/>
          </a:prstGeom>
        </p:spPr>
        <p:txBody>
          <a:bodyPr/>
          <a:lstStyle/>
          <a:p>
            <a:fld id="{82952373-7980-4DA7-9ADE-54D716DB38B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3208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904225" y="1338297"/>
            <a:ext cx="7675284" cy="4632974"/>
          </a:xfrm>
          <a:custGeom>
            <a:avLst/>
            <a:gdLst>
              <a:gd name="connsiteX0" fmla="*/ 0 w 7583462"/>
              <a:gd name="connsiteY0" fmla="*/ 0 h 4287616"/>
              <a:gd name="connsiteX1" fmla="*/ 7583462 w 7583462"/>
              <a:gd name="connsiteY1" fmla="*/ 0 h 4287616"/>
              <a:gd name="connsiteX2" fmla="*/ 7583462 w 7583462"/>
              <a:gd name="connsiteY2" fmla="*/ 4287616 h 4287616"/>
              <a:gd name="connsiteX3" fmla="*/ 0 w 7583462"/>
              <a:gd name="connsiteY3" fmla="*/ 4287616 h 4287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83462" h="4287616">
                <a:moveTo>
                  <a:pt x="0" y="0"/>
                </a:moveTo>
                <a:lnTo>
                  <a:pt x="7583462" y="0"/>
                </a:lnTo>
                <a:lnTo>
                  <a:pt x="7583462" y="4287616"/>
                </a:lnTo>
                <a:lnTo>
                  <a:pt x="0" y="428761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66075" y="633647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2952373-7980-4DA7-9ADE-54D716DB38B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350128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图片占位符 13"/>
          <p:cNvSpPr>
            <a:spLocks noGrp="1"/>
          </p:cNvSpPr>
          <p:nvPr>
            <p:ph type="pic" sz="quarter" idx="10"/>
          </p:nvPr>
        </p:nvSpPr>
        <p:spPr>
          <a:xfrm>
            <a:off x="1293019" y="1787635"/>
            <a:ext cx="1767539" cy="1768040"/>
          </a:xfrm>
          <a:custGeom>
            <a:avLst/>
            <a:gdLst>
              <a:gd name="connsiteX0" fmla="*/ 883769 w 1767538"/>
              <a:gd name="connsiteY0" fmla="*/ 0 h 1768040"/>
              <a:gd name="connsiteX1" fmla="*/ 1767538 w 1767538"/>
              <a:gd name="connsiteY1" fmla="*/ 884020 h 1768040"/>
              <a:gd name="connsiteX2" fmla="*/ 883769 w 1767538"/>
              <a:gd name="connsiteY2" fmla="*/ 1768040 h 1768040"/>
              <a:gd name="connsiteX3" fmla="*/ 0 w 1767538"/>
              <a:gd name="connsiteY3" fmla="*/ 884020 h 1768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7538" h="1768040">
                <a:moveTo>
                  <a:pt x="883769" y="0"/>
                </a:moveTo>
                <a:lnTo>
                  <a:pt x="1767538" y="884020"/>
                </a:lnTo>
                <a:lnTo>
                  <a:pt x="883769" y="1768040"/>
                </a:lnTo>
                <a:lnTo>
                  <a:pt x="0" y="8840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3230787" y="2427902"/>
            <a:ext cx="1767539" cy="1768040"/>
          </a:xfrm>
          <a:custGeom>
            <a:avLst/>
            <a:gdLst>
              <a:gd name="connsiteX0" fmla="*/ 883769 w 1767538"/>
              <a:gd name="connsiteY0" fmla="*/ 0 h 1768040"/>
              <a:gd name="connsiteX1" fmla="*/ 1767538 w 1767538"/>
              <a:gd name="connsiteY1" fmla="*/ 884020 h 1768040"/>
              <a:gd name="connsiteX2" fmla="*/ 883769 w 1767538"/>
              <a:gd name="connsiteY2" fmla="*/ 1768040 h 1768040"/>
              <a:gd name="connsiteX3" fmla="*/ 0 w 1767538"/>
              <a:gd name="connsiteY3" fmla="*/ 884020 h 1768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7538" h="1768040">
                <a:moveTo>
                  <a:pt x="883769" y="0"/>
                </a:moveTo>
                <a:lnTo>
                  <a:pt x="1767538" y="884020"/>
                </a:lnTo>
                <a:lnTo>
                  <a:pt x="883769" y="1768040"/>
                </a:lnTo>
                <a:lnTo>
                  <a:pt x="0" y="8840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5168556" y="1787635"/>
            <a:ext cx="1767539" cy="1768040"/>
          </a:xfrm>
          <a:custGeom>
            <a:avLst/>
            <a:gdLst>
              <a:gd name="connsiteX0" fmla="*/ 883769 w 1767538"/>
              <a:gd name="connsiteY0" fmla="*/ 0 h 1768040"/>
              <a:gd name="connsiteX1" fmla="*/ 1767538 w 1767538"/>
              <a:gd name="connsiteY1" fmla="*/ 884020 h 1768040"/>
              <a:gd name="connsiteX2" fmla="*/ 883769 w 1767538"/>
              <a:gd name="connsiteY2" fmla="*/ 1768040 h 1768040"/>
              <a:gd name="connsiteX3" fmla="*/ 0 w 1767538"/>
              <a:gd name="connsiteY3" fmla="*/ 884020 h 1768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7538" h="1768040">
                <a:moveTo>
                  <a:pt x="883769" y="0"/>
                </a:moveTo>
                <a:lnTo>
                  <a:pt x="1767538" y="884020"/>
                </a:lnTo>
                <a:lnTo>
                  <a:pt x="883769" y="1768040"/>
                </a:lnTo>
                <a:lnTo>
                  <a:pt x="0" y="8840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3"/>
          </p:nvPr>
        </p:nvSpPr>
        <p:spPr>
          <a:xfrm>
            <a:off x="7167865" y="2427902"/>
            <a:ext cx="1767539" cy="1768040"/>
          </a:xfrm>
          <a:custGeom>
            <a:avLst/>
            <a:gdLst>
              <a:gd name="connsiteX0" fmla="*/ 883769 w 1767538"/>
              <a:gd name="connsiteY0" fmla="*/ 0 h 1768040"/>
              <a:gd name="connsiteX1" fmla="*/ 1767538 w 1767538"/>
              <a:gd name="connsiteY1" fmla="*/ 884020 h 1768040"/>
              <a:gd name="connsiteX2" fmla="*/ 883769 w 1767538"/>
              <a:gd name="connsiteY2" fmla="*/ 1768040 h 1768040"/>
              <a:gd name="connsiteX3" fmla="*/ 0 w 1767538"/>
              <a:gd name="connsiteY3" fmla="*/ 884020 h 1768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7538" h="1768040">
                <a:moveTo>
                  <a:pt x="883769" y="0"/>
                </a:moveTo>
                <a:lnTo>
                  <a:pt x="1767538" y="884020"/>
                </a:lnTo>
                <a:lnTo>
                  <a:pt x="883769" y="1768040"/>
                </a:lnTo>
                <a:lnTo>
                  <a:pt x="0" y="8840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4"/>
          </p:nvPr>
        </p:nvSpPr>
        <p:spPr>
          <a:xfrm>
            <a:off x="9131447" y="1787635"/>
            <a:ext cx="1767539" cy="1768040"/>
          </a:xfrm>
          <a:custGeom>
            <a:avLst/>
            <a:gdLst>
              <a:gd name="connsiteX0" fmla="*/ 883769 w 1767538"/>
              <a:gd name="connsiteY0" fmla="*/ 0 h 1768040"/>
              <a:gd name="connsiteX1" fmla="*/ 1767538 w 1767538"/>
              <a:gd name="connsiteY1" fmla="*/ 884020 h 1768040"/>
              <a:gd name="connsiteX2" fmla="*/ 883769 w 1767538"/>
              <a:gd name="connsiteY2" fmla="*/ 1768040 h 1768040"/>
              <a:gd name="connsiteX3" fmla="*/ 0 w 1767538"/>
              <a:gd name="connsiteY3" fmla="*/ 884020 h 1768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7538" h="1768040">
                <a:moveTo>
                  <a:pt x="883769" y="0"/>
                </a:moveTo>
                <a:lnTo>
                  <a:pt x="1767538" y="884020"/>
                </a:lnTo>
                <a:lnTo>
                  <a:pt x="883769" y="1768040"/>
                </a:lnTo>
                <a:lnTo>
                  <a:pt x="0" y="8840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66075" y="633647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2952373-7980-4DA7-9ADE-54D716DB38B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116867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B719E-7449-4F7C-8BC7-C47ECD0372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14380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B719E-7449-4F7C-8BC7-C47ECD0372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61130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B719E-7449-4F7C-8BC7-C47ECD0372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50603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B719E-7449-4F7C-8BC7-C47ECD0372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2812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0057" y="296654"/>
            <a:ext cx="10972801" cy="972107"/>
          </a:xfrm>
        </p:spPr>
        <p:txBody>
          <a:bodyPr>
            <a:normAutofit/>
          </a:bodyPr>
          <a:lstStyle>
            <a:lvl1pPr>
              <a:defRPr kumimoji="1" lang="zh-TW" altLang="en-US" sz="3400" b="0" kern="1200" cap="none" spc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412777"/>
            <a:ext cx="10972800" cy="4896544"/>
          </a:xfrm>
        </p:spPr>
        <p:txBody>
          <a:bodyPr/>
          <a:lstStyle>
            <a:lvl1pPr>
              <a:defRPr kumimoji="1" lang="zh-TW" altLang="en-US" sz="2700" b="0" kern="120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defRPr>
            </a:lvl1pPr>
            <a:lvl2pPr>
              <a:defRPr kumimoji="1" lang="zh-TW" altLang="en-US" sz="2700" b="0" kern="120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defRPr>
            </a:lvl2pPr>
            <a:lvl3pPr>
              <a:defRPr kumimoji="1" lang="zh-TW" altLang="en-US" sz="2700" b="0" kern="120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defRPr>
            </a:lvl3pPr>
            <a:lvl4pPr>
              <a:defRPr kumimoji="1" lang="zh-TW" altLang="en-US" sz="2700" b="0" kern="1200" cap="none" spc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defRPr>
            </a:lvl4pPr>
            <a:lvl5pPr>
              <a:defRPr kumimoji="1" lang="zh-TW" altLang="en-US" sz="2700" b="0" kern="1200" cap="none" spc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47272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B719E-7449-4F7C-8BC7-C47ECD0372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78926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B719E-7449-4F7C-8BC7-C47ECD0372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80467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B719E-7449-4F7C-8BC7-C47ECD0372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78799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B719E-7449-4F7C-8BC7-C47ECD0372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45693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B719E-7449-4F7C-8BC7-C47ECD0372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20685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B719E-7449-4F7C-8BC7-C47ECD0372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59545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B719E-7449-4F7C-8BC7-C47ECD0372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1220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087393"/>
      </p:ext>
    </p:extLst>
  </p:cSld>
  <p:clrMapOvr>
    <a:masterClrMapping/>
  </p:clrMapOvr>
  <p:transition>
    <p:fade thruBlk="1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01C93-A213-4789-B3EC-33207D660937}" type="datetime1">
              <a:rPr lang="zh-TW" altLang="en-US" smtClean="0"/>
              <a:t>2025/4/21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0A5D1-2291-497A-9AB6-305D3C47B6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10237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19F32-6605-40D2-9D54-AEC72E645E40}" type="datetime1">
              <a:rPr lang="zh-TW" altLang="en-US" smtClean="0"/>
              <a:t>2025/4/21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0A5D1-2291-497A-9AB6-305D3C47B6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674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12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6D84D-C663-49E1-829D-092EBA786720}" type="datetime1">
              <a:rPr lang="zh-TW" altLang="en-US" smtClean="0"/>
              <a:t>2025/4/21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0A5D1-2291-497A-9AB6-305D3C47B6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28588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494B5-0361-4BCB-B1EE-92926F10DD55}" type="datetime1">
              <a:rPr lang="zh-TW" altLang="en-US" smtClean="0"/>
              <a:t>2025/4/21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0A5D1-2291-497A-9AB6-305D3C47B6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27711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E64E-ADC1-4098-9FE1-8CF53A65D149}" type="datetime1">
              <a:rPr lang="zh-TW" altLang="en-US" smtClean="0"/>
              <a:t>2025/4/21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0A5D1-2291-497A-9AB6-305D3C47B6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53960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3472E-4F0A-4FED-8ED7-D62F4E7AD8F1}" type="datetime1">
              <a:rPr lang="zh-TW" altLang="en-US" smtClean="0"/>
              <a:t>2025/4/21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0A5D1-2291-497A-9AB6-305D3C47B6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83562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B0072-2F82-474D-AE71-FA1D826A5AFF}" type="datetime1">
              <a:rPr lang="zh-TW" altLang="en-US" smtClean="0"/>
              <a:t>2025/4/21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0A5D1-2291-497A-9AB6-305D3C47B6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264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B07A5-CD80-4BB8-B1B7-6729846C54BE}" type="datetime1">
              <a:rPr lang="zh-TW" altLang="en-US" smtClean="0"/>
              <a:t>2025/4/21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0A5D1-2291-497A-9AB6-305D3C47B6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96336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E4255-3FE3-45C3-8B05-1CF7F89C97E9}" type="datetime1">
              <a:rPr lang="zh-TW" altLang="en-US" smtClean="0"/>
              <a:t>2025/4/21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0A5D1-2291-497A-9AB6-305D3C47B6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32146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2C2A7-A99F-40C1-9EBE-3EFA8292EAB5}" type="datetime1">
              <a:rPr lang="zh-TW" altLang="en-US" smtClean="0"/>
              <a:t>2025/4/21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0A5D1-2291-497A-9AB6-305D3C47B6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45924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8A74-5A7F-4C3B-B4F6-3C1D73EF138B}" type="datetime1">
              <a:rPr lang="zh-TW" altLang="en-US" smtClean="0"/>
              <a:t>2025/4/21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0A5D1-2291-497A-9AB6-305D3C47B6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7263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79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8.jpeg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theme" Target="../theme/theme8.xml"/><Relationship Id="rId9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1113B6E-A921-4BEE-BBDD-9178B7177B7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2025/4/21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695709" y="6444478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D91260-3725-450E-AC15-010ABD771A9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790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7083" y="365127"/>
            <a:ext cx="10336717" cy="756405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7083" y="1498516"/>
            <a:ext cx="10336717" cy="4678449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8" name="矩形 7"/>
          <p:cNvSpPr/>
          <p:nvPr userDrawn="1"/>
        </p:nvSpPr>
        <p:spPr>
          <a:xfrm>
            <a:off x="1" y="6725920"/>
            <a:ext cx="12192000" cy="1320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0" tIns="45724" rIns="91450" bIns="45724"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66075" y="633647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2952373-7980-4DA7-9ADE-54D716DB38B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161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</p:sldLayoutIdLst>
  <p:hf hdr="0" ftr="0" dt="0"/>
  <p:txStyles>
    <p:titleStyle>
      <a:lvl1pPr algn="l" defTabSz="685874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accent5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1468" indent="-171468" algn="l" defTabSz="68587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406" indent="-171468" algn="l" defTabSz="68587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343" indent="-171468" algn="l" defTabSz="68587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80" indent="-171468" algn="l" defTabSz="68587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217" indent="-171468" algn="l" defTabSz="68587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154" indent="-171468" algn="l" defTabSz="68587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092" indent="-171468" algn="l" defTabSz="68587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028" indent="-171468" algn="l" defTabSz="68587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966" indent="-171468" algn="l" defTabSz="68587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37" algn="l" defTabSz="6858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74" algn="l" defTabSz="6858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812" algn="l" defTabSz="6858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748" algn="l" defTabSz="6858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686" algn="l" defTabSz="6858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623" algn="l" defTabSz="6858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560" algn="l" defTabSz="6858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498" algn="l" defTabSz="6858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B719E-7449-4F7C-8BC7-C47ECD0372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561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BAAEE-B0E2-4679-9C75-7E9509F80D90}" type="datetime1">
              <a:rPr lang="zh-TW" altLang="en-US" smtClean="0"/>
              <a:t>2025/4/21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7E40A5D1-2291-497A-9AB6-305D3C47B6A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1154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075" y="1484784"/>
            <a:ext cx="10980716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10057" y="188933"/>
            <a:ext cx="109728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方塊 5"/>
          <p:cNvSpPr txBox="1"/>
          <p:nvPr userDrawn="1"/>
        </p:nvSpPr>
        <p:spPr>
          <a:xfrm>
            <a:off x="4943872" y="6507337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3041F4FC-3B41-4BAA-81BB-5B6275365D34}" type="slidenum">
              <a:rPr kumimoji="0" lang="zh-TW" altLang="en-US" smtClean="0">
                <a:solidFill>
                  <a:prstClr val="black"/>
                </a:solidFill>
                <a:latin typeface="Calibri"/>
                <a:ea typeface="新細明體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 dirty="0">
              <a:solidFill>
                <a:prstClr val="black"/>
              </a:solidFill>
              <a:latin typeface="Calibri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4036470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20" r:id="rId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kumimoji="1" sz="2800">
          <a:solidFill>
            <a:schemeClr val="tx1"/>
          </a:solidFill>
          <a:latin typeface="+mn-lt"/>
          <a:ea typeface="+mn-ea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kumimoji="1" sz="2400">
          <a:solidFill>
            <a:schemeClr val="tx1"/>
          </a:solidFill>
          <a:latin typeface="+mn-lt"/>
          <a:ea typeface="+mn-ea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kumimoji="1" sz="2000">
          <a:solidFill>
            <a:schemeClr val="tx1"/>
          </a:solidFill>
          <a:latin typeface="+mn-lt"/>
          <a:ea typeface="+mn-ea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6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6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6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6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075" y="1484784"/>
            <a:ext cx="10980716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10057" y="188933"/>
            <a:ext cx="109728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方塊 5"/>
          <p:cNvSpPr txBox="1"/>
          <p:nvPr userDrawn="1"/>
        </p:nvSpPr>
        <p:spPr>
          <a:xfrm>
            <a:off x="4943872" y="6507337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3041F4FC-3B41-4BAA-81BB-5B6275365D34}" type="slidenum">
              <a:rPr kumimoji="0" lang="zh-TW" altLang="en-US" smtClean="0">
                <a:solidFill>
                  <a:prstClr val="black"/>
                </a:solidFill>
                <a:latin typeface="Calibri"/>
                <a:ea typeface="新細明體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 dirty="0">
              <a:solidFill>
                <a:prstClr val="black"/>
              </a:solidFill>
              <a:latin typeface="Calibri"/>
              <a:ea typeface="新細明體"/>
            </a:endParaRPr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8571" y="6021289"/>
            <a:ext cx="795071" cy="69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52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None/>
        <a:defRPr kumimoji="1" sz="2800">
          <a:solidFill>
            <a:schemeClr val="tx1"/>
          </a:solidFill>
          <a:latin typeface="+mn-lt"/>
          <a:ea typeface="+mn-ea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None/>
        <a:defRPr kumimoji="1" sz="2400">
          <a:solidFill>
            <a:schemeClr val="tx1"/>
          </a:solidFill>
          <a:latin typeface="+mn-lt"/>
          <a:ea typeface="+mn-ea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kumimoji="1" sz="2000">
          <a:solidFill>
            <a:schemeClr val="tx1"/>
          </a:solidFill>
          <a:latin typeface="+mn-lt"/>
          <a:ea typeface="+mn-ea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77000">
              <a:schemeClr val="bg1"/>
            </a:gs>
            <a:gs pos="100000">
              <a:srgbClr val="F7FBEF"/>
            </a:gs>
            <a:gs pos="41000">
              <a:srgbClr val="F7FBEF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" y="6400800"/>
            <a:ext cx="12192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" y="6334320"/>
            <a:ext cx="12192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162367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79" y="1845734"/>
            <a:ext cx="100584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5" y="6459791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smtClean="0"/>
              <a:pPr/>
              <a:t>4/21/2025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59791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altLang="zh-TW" dirty="0"/>
              <a:t>123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2" y="6459791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B3969DD-E54B-411E-A8A2-1FCC606DA5A1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pic>
        <p:nvPicPr>
          <p:cNvPr id="10" name="圖片 1" descr="ãå§æ¿é¨ãçåçæå°çµæ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5031" y="6365267"/>
            <a:ext cx="1961191" cy="47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「警政署」的圖片搜尋結果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7183" y="6348730"/>
            <a:ext cx="739288" cy="50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64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5" r:id="rId3"/>
    <p:sldLayoutId id="2147483766" r:id="rId4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1113B6E-A921-4BEE-BBDD-9178B7177B7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2025/4/21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695709" y="6444478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D91260-3725-450E-AC15-010ABD771A9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188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2EBEA25-836D-40CA-B125-1777CDC0086F}" type="datetime1">
              <a:rPr lang="zh-TW" altLang="en-US" smtClean="0"/>
              <a:t>2025/4/21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9D4AA62C-652E-425C-81E2-DC919795B77B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802" y="0"/>
            <a:ext cx="883110" cy="72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78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矩形 8"/>
          <p:cNvSpPr/>
          <p:nvPr/>
        </p:nvSpPr>
        <p:spPr>
          <a:xfrm>
            <a:off x="11558880" y="6444360"/>
            <a:ext cx="64584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fld id="{C9C97D44-53E6-491E-8456-24E93DC3BF4F}" type="slidenum">
              <a:rPr lang="en-US" sz="1200" b="0" strike="noStrike" spc="-1">
                <a:solidFill>
                  <a:srgbClr val="000000"/>
                </a:solidFill>
                <a:latin typeface="新細明體"/>
                <a:ea typeface="新細明體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1"/>
          <p:cNvSpPr>
            <a:spLocks noGrp="1"/>
          </p:cNvSpPr>
          <p:nvPr>
            <p:ph type="dt" idx="4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&lt;日期/時間&gt;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ftr" idx="4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&lt;頁尾&gt;</a:t>
            </a:r>
          </a:p>
        </p:txBody>
      </p:sp>
      <p:sp>
        <p:nvSpPr>
          <p:cNvPr id="181" name="PlaceHolder 3"/>
          <p:cNvSpPr>
            <a:spLocks noGrp="1"/>
          </p:cNvSpPr>
          <p:nvPr>
            <p:ph type="sldNum" idx="4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tIns="-45000" rIns="90000" bIns="-4500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800" b="0" strike="noStrike" spc="-1">
                <a:solidFill>
                  <a:schemeClr val="lt1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fld id="{671E85EA-7D33-464A-80A7-AF4922B73EE0}" type="slidenum">
              <a:rPr lang="en-US" sz="1800" b="0" strike="noStrike" spc="-1">
                <a:solidFill>
                  <a:schemeClr val="lt1"/>
                </a:solidFill>
                <a:latin typeface="Calibri"/>
              </a:rPr>
              <a:t>‹#›</a:t>
            </a:fld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zh-TW" sz="1800" b="0" strike="noStrike" spc="-1">
                <a:solidFill>
                  <a:schemeClr val="dk1"/>
                </a:solidFill>
                <a:latin typeface="Calibri"/>
              </a:rPr>
              <a:t>請按這裡編輯題名文字格式</a:t>
            </a: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83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800" b="0" strike="noStrike" spc="-1">
                <a:solidFill>
                  <a:schemeClr val="dk1"/>
                </a:solidFill>
                <a:latin typeface="Calibri"/>
              </a:rPr>
              <a:t>請按這裡編輯大綱文字格式</a:t>
            </a: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TW" sz="2000" b="0" strike="noStrike" spc="-1">
                <a:solidFill>
                  <a:schemeClr val="dk1"/>
                </a:solidFill>
                <a:latin typeface="Calibri"/>
              </a:rPr>
              <a:t>第二個大綱層次</a:t>
            </a:r>
            <a:endParaRPr lang="en-US" sz="2000" b="0" strike="noStrike" spc="-1">
              <a:solidFill>
                <a:schemeClr val="dk1"/>
              </a:solidFill>
              <a:latin typeface="Calibri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1800" b="0" strike="noStrike" spc="-1">
                <a:solidFill>
                  <a:schemeClr val="dk1"/>
                </a:solidFill>
                <a:latin typeface="Calibri"/>
              </a:rPr>
              <a:t>第三個大綱層次</a:t>
            </a: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TW" sz="1800" b="0" strike="noStrike" spc="-1">
                <a:solidFill>
                  <a:schemeClr val="dk1"/>
                </a:solidFill>
                <a:latin typeface="Calibri"/>
              </a:rPr>
              <a:t>第四個大綱層次</a:t>
            </a: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000" b="0" strike="noStrike" spc="-1">
                <a:solidFill>
                  <a:schemeClr val="dk1"/>
                </a:solidFill>
                <a:latin typeface="Calibri"/>
              </a:rPr>
              <a:t>第五個大綱層次</a:t>
            </a:r>
            <a:endParaRPr lang="en-US" sz="2000" b="0" strike="noStrike" spc="-1">
              <a:solidFill>
                <a:schemeClr val="dk1"/>
              </a:solidFill>
              <a:latin typeface="Calibri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000" b="0" strike="noStrike" spc="-1">
                <a:solidFill>
                  <a:schemeClr val="dk1"/>
                </a:solidFill>
                <a:latin typeface="Calibri"/>
              </a:rPr>
              <a:t>第六個大綱層次</a:t>
            </a:r>
            <a:endParaRPr lang="en-US" sz="2000" b="0" strike="noStrike" spc="-1">
              <a:solidFill>
                <a:schemeClr val="dk1"/>
              </a:solidFill>
              <a:latin typeface="Calibri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000" b="0" strike="noStrike" spc="-1">
                <a:solidFill>
                  <a:schemeClr val="dk1"/>
                </a:solidFill>
                <a:latin typeface="Calibri"/>
              </a:rPr>
              <a:t>第七個大綱層次</a:t>
            </a:r>
            <a:endParaRPr lang="en-US" sz="2000" b="0" strike="noStrike" spc="-1">
              <a:solidFill>
                <a:schemeClr val="dk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028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075" y="1484784"/>
            <a:ext cx="10980716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4530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673607" y="6453523"/>
            <a:ext cx="28448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F8CC3E24-AC8B-448C-BE18-7F1E625D120C}" type="slidenum">
              <a:rPr lang="zh-TW" altLang="en-US"/>
              <a:pPr/>
              <a:t>‹#›</a:t>
            </a:fld>
            <a:endParaRPr lang="en-US" altLang="zh-TW" dirty="0"/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10057" y="188933"/>
            <a:ext cx="10972801" cy="972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171443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</p:sldLayoutIdLst>
  <p:transition>
    <p:cut thruBlk="1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33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5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6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7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8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9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Blip>
          <a:blip r:embed="rId9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Blip>
          <a:blip r:embed="rId9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Blip>
          <a:blip r:embed="rId9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Blip>
          <a:blip r:embed="rId9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3E61F-6BEC-4DB4-BA6C-47ABEA78B367}" type="datetime1">
              <a:rPr lang="zh-TW" altLang="en-US" smtClean="0"/>
              <a:t>2025/4/21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1624552" y="6320208"/>
            <a:ext cx="567447" cy="437407"/>
          </a:xfrm>
          <a:prstGeom prst="rect">
            <a:avLst/>
          </a:prstGeom>
          <a:solidFill>
            <a:srgbClr val="293965"/>
          </a:solidFill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600" b="1" i="1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fld id="{82F95AF1-3C3B-4182-A8E6-9CC9DBF12A0D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4208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file:///F:\&#39449;&#36208;7&#26092;&#32705;3&#21315;&#33836;&#25151;&#29986;%20&#23244;&#29359;&#36973;&#32648;&#25276;&#31105;&#35211;.mp4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7.jpeg"/><Relationship Id="rId4" Type="http://schemas.openxmlformats.org/officeDocument/2006/relationships/hyperlink" Target="&#39449;&#36208;7&#26092;&#32705;3&#21315;&#33836;&#25151;&#29986;%20&#23244;&#29359;&#36973;&#32648;&#25276;&#31105;&#35211;.mp4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file:///F:\&#29544;&#23621;&#23142;&#36973;&#39449;7300&#33836;&#29694;&#37329;.&#25151;&#29986;%20&#23560;&#23478;_&#19968;&#38364;&#37749;&#21487;&#38459;&#25151;&#36973;&#25269;&#25276;.mp4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8.png"/><Relationship Id="rId4" Type="http://schemas.openxmlformats.org/officeDocument/2006/relationships/hyperlink" Target="&#29544;&#23621;&#23142;&#36973;&#39449;7300&#33836;&#29694;&#37329;.&#25151;&#29986;%20&#23560;&#23478;_&#19968;&#38364;&#37749;&#21487;&#38459;&#25151;&#36973;&#25269;&#25276;.mp4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8.xml"/><Relationship Id="rId6" Type="http://schemas.microsoft.com/office/2007/relationships/hdphoto" Target="../media/hdphoto1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7.bin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2356284" y="2889985"/>
            <a:ext cx="8908616" cy="1323437"/>
          </a:xfrm>
        </p:spPr>
        <p:txBody>
          <a:bodyPr>
            <a:noAutofit/>
          </a:bodyPr>
          <a:lstStyle/>
          <a:p>
            <a:pPr>
              <a:lnSpc>
                <a:spcPts val="6000"/>
              </a:lnSpc>
            </a:pPr>
            <a:r>
              <a:rPr lang="zh-TW" altLang="en-US" sz="4400" spc="0" dirty="0">
                <a:solidFill>
                  <a:srgbClr val="0000FF"/>
                </a:solidFill>
                <a:latin typeface="+mj-ea"/>
                <a:cs typeface="+mn-cs"/>
              </a:rPr>
              <a:t>新北市地政士公會</a:t>
            </a:r>
            <a:br>
              <a:rPr lang="zh-TW" altLang="en-US" sz="4400" spc="0" dirty="0">
                <a:solidFill>
                  <a:srgbClr val="0000FF"/>
                </a:solidFill>
                <a:latin typeface="+mj-ea"/>
                <a:cs typeface="+mn-cs"/>
              </a:rPr>
            </a:br>
            <a:r>
              <a:rPr lang="zh-TW" altLang="en-US" sz="4400" spc="0" dirty="0">
                <a:solidFill>
                  <a:srgbClr val="0000FF"/>
                </a:solidFill>
                <a:latin typeface="+mj-ea"/>
                <a:cs typeface="+mn-cs"/>
              </a:rPr>
              <a:t>識詐宣導座談會</a:t>
            </a:r>
          </a:p>
        </p:txBody>
      </p:sp>
      <p:sp>
        <p:nvSpPr>
          <p:cNvPr id="5" name="副標題 2"/>
          <p:cNvSpPr>
            <a:spLocks noGrp="1"/>
          </p:cNvSpPr>
          <p:nvPr>
            <p:ph type="subTitle" idx="1"/>
          </p:nvPr>
        </p:nvSpPr>
        <p:spPr>
          <a:xfrm>
            <a:off x="4994492" y="4959020"/>
            <a:ext cx="3632200" cy="565480"/>
          </a:xfrm>
        </p:spPr>
        <p:txBody>
          <a:bodyPr>
            <a:normAutofit fontScale="32500" lnSpcReduction="20000"/>
          </a:bodyPr>
          <a:lstStyle/>
          <a:p>
            <a:r>
              <a:rPr lang="en-US" altLang="zh-CN" sz="11100" b="1" dirty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  <a:sym typeface="+mn-lt"/>
              </a:rPr>
              <a:t>11</a:t>
            </a:r>
            <a:r>
              <a:rPr lang="en-US" altLang="zh-TW" sz="11100" b="1" dirty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  <a:sym typeface="+mn-lt"/>
              </a:rPr>
              <a:t>4</a:t>
            </a:r>
            <a:r>
              <a:rPr lang="zh-CN" altLang="en-US" sz="11100" b="1" dirty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  <a:sym typeface="+mn-lt"/>
              </a:rPr>
              <a:t>年</a:t>
            </a:r>
            <a:r>
              <a:rPr lang="en-US" altLang="zh-TW" sz="11100" b="1" dirty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  <a:sym typeface="+mn-lt"/>
              </a:rPr>
              <a:t>4</a:t>
            </a:r>
            <a:r>
              <a:rPr lang="zh-CN" altLang="en-US" sz="11100" b="1" dirty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  <a:sym typeface="+mn-lt"/>
              </a:rPr>
              <a:t>月</a:t>
            </a:r>
            <a:r>
              <a:rPr lang="en-US" altLang="zh-CN" sz="11100" b="1" dirty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  <a:sym typeface="+mn-lt"/>
              </a:rPr>
              <a:t>2</a:t>
            </a:r>
            <a:r>
              <a:rPr lang="en-US" altLang="zh-TW" sz="11100" b="1" dirty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  <a:sym typeface="+mn-lt"/>
              </a:rPr>
              <a:t>2</a:t>
            </a:r>
            <a:r>
              <a:rPr lang="zh-CN" altLang="en-US" sz="11100" b="1" dirty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  <a:sym typeface="+mn-lt"/>
              </a:rPr>
              <a:t>日</a:t>
            </a:r>
          </a:p>
          <a:p>
            <a:endParaRPr lang="zh-CN" altLang="en-US" dirty="0">
              <a:solidFill>
                <a:srgbClr val="3F3F3F"/>
              </a:solidFill>
              <a:cs typeface="+mn-ea"/>
              <a:sym typeface="+mn-lt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89430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428D47F-EB73-4DA2-ABA0-EE28AA774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B719E-7449-4F7C-8BC7-C47ECD037268}" type="slidenum">
              <a:rPr lang="zh-TW" altLang="en-US" smtClean="0"/>
              <a:t>10</a:t>
            </a:fld>
            <a:endParaRPr lang="zh-TW" altLang="en-US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7EAE9214-A032-4E78-A077-E09EF305E9FF}"/>
              </a:ext>
            </a:extLst>
          </p:cNvPr>
          <p:cNvGrpSpPr/>
          <p:nvPr/>
        </p:nvGrpSpPr>
        <p:grpSpPr>
          <a:xfrm>
            <a:off x="3291841" y="1443654"/>
            <a:ext cx="8709659" cy="4837307"/>
            <a:chOff x="981240" y="1278568"/>
            <a:chExt cx="8716655" cy="3312368"/>
          </a:xfrm>
        </p:grpSpPr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545548AE-F4C1-44D0-804C-F3E8C46D429F}"/>
                </a:ext>
              </a:extLst>
            </p:cNvPr>
            <p:cNvGrpSpPr/>
            <p:nvPr/>
          </p:nvGrpSpPr>
          <p:grpSpPr>
            <a:xfrm>
              <a:off x="981240" y="1278568"/>
              <a:ext cx="8716655" cy="3312368"/>
              <a:chOff x="971698" y="1227486"/>
              <a:chExt cx="8716655" cy="3312368"/>
            </a:xfrm>
          </p:grpSpPr>
          <p:grpSp>
            <p:nvGrpSpPr>
              <p:cNvPr id="11" name="群組 10">
                <a:extLst>
                  <a:ext uri="{FF2B5EF4-FFF2-40B4-BE49-F238E27FC236}">
                    <a16:creationId xmlns:a16="http://schemas.microsoft.com/office/drawing/2014/main" id="{85CEBA08-9DAE-42D7-BBFD-A6CD2BB3637B}"/>
                  </a:ext>
                </a:extLst>
              </p:cNvPr>
              <p:cNvGrpSpPr/>
              <p:nvPr/>
            </p:nvGrpSpPr>
            <p:grpSpPr>
              <a:xfrm>
                <a:off x="971698" y="1227486"/>
                <a:ext cx="903494" cy="3312368"/>
                <a:chOff x="685561" y="1246306"/>
                <a:chExt cx="903494" cy="3312368"/>
              </a:xfrm>
            </p:grpSpPr>
            <p:pic>
              <p:nvPicPr>
                <p:cNvPr id="17" name="圖片 16">
                  <a:extLst>
                    <a:ext uri="{FF2B5EF4-FFF2-40B4-BE49-F238E27FC236}">
                      <a16:creationId xmlns:a16="http://schemas.microsoft.com/office/drawing/2014/main" id="{F2BFDAC4-DE91-4AB7-B6DC-54CD8A00E3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60" t="13650" r="69240" b="68500"/>
                <a:stretch/>
              </p:blipFill>
              <p:spPr>
                <a:xfrm>
                  <a:off x="695401" y="1246306"/>
                  <a:ext cx="864096" cy="667711"/>
                </a:xfrm>
                <a:prstGeom prst="rect">
                  <a:avLst/>
                </a:prstGeom>
              </p:spPr>
            </p:pic>
            <p:pic>
              <p:nvPicPr>
                <p:cNvPr id="18" name="圖片 17">
                  <a:extLst>
                    <a:ext uri="{FF2B5EF4-FFF2-40B4-BE49-F238E27FC236}">
                      <a16:creationId xmlns:a16="http://schemas.microsoft.com/office/drawing/2014/main" id="{AFFDAE72-4D4D-40C3-94FB-C838357127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950" t="41601" r="69950" b="41600"/>
                <a:stretch/>
              </p:blipFill>
              <p:spPr>
                <a:xfrm>
                  <a:off x="685561" y="1914017"/>
                  <a:ext cx="864096" cy="628433"/>
                </a:xfrm>
                <a:prstGeom prst="rect">
                  <a:avLst/>
                </a:prstGeom>
              </p:spPr>
            </p:pic>
            <p:pic>
              <p:nvPicPr>
                <p:cNvPr id="19" name="圖片 18">
                  <a:extLst>
                    <a:ext uri="{FF2B5EF4-FFF2-40B4-BE49-F238E27FC236}">
                      <a16:creationId xmlns:a16="http://schemas.microsoft.com/office/drawing/2014/main" id="{3F2C0368-0A14-4FF0-9C68-D05D3C8E2E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951" t="68899" r="69950" b="14301"/>
                <a:stretch/>
              </p:blipFill>
              <p:spPr>
                <a:xfrm>
                  <a:off x="695400" y="2554731"/>
                  <a:ext cx="864424" cy="628672"/>
                </a:xfrm>
                <a:prstGeom prst="rect">
                  <a:avLst/>
                </a:prstGeom>
              </p:spPr>
            </p:pic>
            <p:pic>
              <p:nvPicPr>
                <p:cNvPr id="20" name="圖片 19">
                  <a:extLst>
                    <a:ext uri="{FF2B5EF4-FFF2-40B4-BE49-F238E27FC236}">
                      <a16:creationId xmlns:a16="http://schemas.microsoft.com/office/drawing/2014/main" id="{281AA8B8-1A6F-487B-82B1-6CC4EE12BA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450" t="14301" r="38451" b="68899"/>
                <a:stretch/>
              </p:blipFill>
              <p:spPr>
                <a:xfrm>
                  <a:off x="699145" y="3232584"/>
                  <a:ext cx="889910" cy="647207"/>
                </a:xfrm>
                <a:prstGeom prst="rect">
                  <a:avLst/>
                </a:prstGeom>
              </p:spPr>
            </p:pic>
            <p:pic>
              <p:nvPicPr>
                <p:cNvPr id="21" name="圖片 20">
                  <a:extLst>
                    <a:ext uri="{FF2B5EF4-FFF2-40B4-BE49-F238E27FC236}">
                      <a16:creationId xmlns:a16="http://schemas.microsoft.com/office/drawing/2014/main" id="{5A631E5F-F82E-4720-8491-E22C511077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451" t="41600" r="38849" b="41600"/>
                <a:stretch/>
              </p:blipFill>
              <p:spPr>
                <a:xfrm>
                  <a:off x="689600" y="3910602"/>
                  <a:ext cx="875696" cy="648072"/>
                </a:xfrm>
                <a:prstGeom prst="rect">
                  <a:avLst/>
                </a:prstGeom>
              </p:spPr>
            </p:pic>
          </p:grpSp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7E424CC3-E1B0-4502-964A-2D5F318F5D9B}"/>
                  </a:ext>
                </a:extLst>
              </p:cNvPr>
              <p:cNvSpPr txBox="1"/>
              <p:nvPr/>
            </p:nvSpPr>
            <p:spPr>
              <a:xfrm>
                <a:off x="1871625" y="1426765"/>
                <a:ext cx="2880320" cy="4004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890856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3200" b="1" kern="0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假屋主真詐財</a:t>
                </a:r>
                <a:endParaRPr kumimoji="1" lang="zh-TW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7D750920-3571-48E4-A96A-9C4A66232133}"/>
                  </a:ext>
                </a:extLst>
              </p:cNvPr>
              <p:cNvSpPr txBox="1"/>
              <p:nvPr/>
            </p:nvSpPr>
            <p:spPr>
              <a:xfrm>
                <a:off x="1845632" y="2710037"/>
                <a:ext cx="7842721" cy="4004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890856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假行情騙低賣</a:t>
                </a:r>
                <a:endParaRPr kumimoji="1" lang="en-US" altLang="zh-TW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A4E1EC62-B9EE-410D-BADD-C961C8A16560}"/>
                  </a:ext>
                </a:extLst>
              </p:cNvPr>
              <p:cNvSpPr txBox="1"/>
              <p:nvPr/>
            </p:nvSpPr>
            <p:spPr>
              <a:xfrm>
                <a:off x="1875191" y="2027362"/>
                <a:ext cx="4522509" cy="4004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890856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3200" b="1" kern="0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假買方真騙屋</a:t>
                </a:r>
                <a:endParaRPr kumimoji="1" lang="zh-TW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3DAD5F95-5BFB-4EB3-823D-D59200A8DBA9}"/>
                  </a:ext>
                </a:extLst>
              </p:cNvPr>
              <p:cNvSpPr txBox="1"/>
              <p:nvPr/>
            </p:nvSpPr>
            <p:spPr>
              <a:xfrm>
                <a:off x="1851221" y="3430117"/>
                <a:ext cx="4668781" cy="4004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890856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假仲介真詐財</a:t>
                </a:r>
                <a:endParaRPr kumimoji="1" lang="en-US" altLang="zh-TW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74885FE7-4802-440C-9FDD-58D276A59E62}"/>
                  </a:ext>
                </a:extLst>
              </p:cNvPr>
              <p:cNvSpPr txBox="1"/>
              <p:nvPr/>
            </p:nvSpPr>
            <p:spPr>
              <a:xfrm>
                <a:off x="1875192" y="4104642"/>
                <a:ext cx="4932231" cy="4004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890856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假債權真法拍</a:t>
                </a:r>
              </a:p>
            </p:txBody>
          </p:sp>
        </p:grpSp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D4D460C7-F98D-4761-9ACE-7B762CF8CC57}"/>
                </a:ext>
              </a:extLst>
            </p:cNvPr>
            <p:cNvGrpSpPr/>
            <p:nvPr/>
          </p:nvGrpSpPr>
          <p:grpSpPr>
            <a:xfrm>
              <a:off x="1125372" y="1885002"/>
              <a:ext cx="5691592" cy="2670592"/>
              <a:chOff x="1125372" y="1885002"/>
              <a:chExt cx="5691592" cy="2670592"/>
            </a:xfrm>
          </p:grpSpPr>
          <p:cxnSp>
            <p:nvCxnSpPr>
              <p:cNvPr id="6" name="直線單箭頭接點 5">
                <a:extLst>
                  <a:ext uri="{FF2B5EF4-FFF2-40B4-BE49-F238E27FC236}">
                    <a16:creationId xmlns:a16="http://schemas.microsoft.com/office/drawing/2014/main" id="{04CD61AE-69EC-4CB4-83F1-7C1A5205FC7D}"/>
                  </a:ext>
                </a:extLst>
              </p:cNvPr>
              <p:cNvCxnSpPr/>
              <p:nvPr/>
            </p:nvCxnSpPr>
            <p:spPr>
              <a:xfrm>
                <a:off x="1757771" y="3183223"/>
                <a:ext cx="4006652" cy="18733"/>
              </a:xfrm>
              <a:prstGeom prst="straightConnector1">
                <a:avLst/>
              </a:prstGeom>
              <a:noFill/>
              <a:ln w="57150" cap="flat" cmpd="sng" algn="ctr">
                <a:solidFill>
                  <a:srgbClr val="E9CB9D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7" name="直線單箭頭接點 6">
                <a:extLst>
                  <a:ext uri="{FF2B5EF4-FFF2-40B4-BE49-F238E27FC236}">
                    <a16:creationId xmlns:a16="http://schemas.microsoft.com/office/drawing/2014/main" id="{C2E833C9-22B4-40B1-B64D-024048FD64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48917" y="1885002"/>
                <a:ext cx="3112570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rgbClr val="A5F17C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8" name="直線單箭頭接點 7">
                <a:extLst>
                  <a:ext uri="{FF2B5EF4-FFF2-40B4-BE49-F238E27FC236}">
                    <a16:creationId xmlns:a16="http://schemas.microsoft.com/office/drawing/2014/main" id="{C1E79EFB-F055-4FFA-AE27-40CBC5BDCE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53379" y="2535904"/>
                <a:ext cx="3406921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rgbClr val="66F7EF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9" name="直線單箭頭接點 8">
                <a:extLst>
                  <a:ext uri="{FF2B5EF4-FFF2-40B4-BE49-F238E27FC236}">
                    <a16:creationId xmlns:a16="http://schemas.microsoft.com/office/drawing/2014/main" id="{20CA48C0-8EF6-497F-ABBE-6FD43C0317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5372" y="3879686"/>
                <a:ext cx="505919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rgbClr val="EDB248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0" name="直線單箭頭接點 9">
                <a:extLst>
                  <a:ext uri="{FF2B5EF4-FFF2-40B4-BE49-F238E27FC236}">
                    <a16:creationId xmlns:a16="http://schemas.microsoft.com/office/drawing/2014/main" id="{55C954A8-6219-41D9-A9D7-AE45FE1637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0345" y="4555594"/>
                <a:ext cx="5406619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rgbClr val="E83442"/>
                </a:solidFill>
                <a:prstDash val="solid"/>
                <a:tailEnd type="triangle"/>
              </a:ln>
              <a:effectLst/>
            </p:spPr>
          </p:cxnSp>
        </p:grpSp>
      </p:grpSp>
      <p:sp>
        <p:nvSpPr>
          <p:cNvPr id="22" name="標題 15">
            <a:extLst>
              <a:ext uri="{FF2B5EF4-FFF2-40B4-BE49-F238E27FC236}">
                <a16:creationId xmlns:a16="http://schemas.microsoft.com/office/drawing/2014/main" id="{7AB9992A-6019-4B5D-B93B-15DF873B51CF}"/>
              </a:ext>
            </a:extLst>
          </p:cNvPr>
          <p:cNvSpPr txBox="1">
            <a:spLocks/>
          </p:cNvSpPr>
          <p:nvPr/>
        </p:nvSpPr>
        <p:spPr>
          <a:xfrm>
            <a:off x="41905" y="411463"/>
            <a:ext cx="11674257" cy="781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zh-TW" altLang="en-US" b="1" dirty="0">
                <a:solidFill>
                  <a:srgbClr val="0000FF"/>
                </a:solidFill>
                <a:latin typeface="Arial"/>
                <a:ea typeface="Microsoft YaHei"/>
                <a:cs typeface="+mn-ea"/>
              </a:rPr>
              <a:t>房地產詐欺手法</a:t>
            </a:r>
            <a:r>
              <a:rPr lang="en-US" altLang="zh-TW" b="1" dirty="0">
                <a:solidFill>
                  <a:srgbClr val="0000FF"/>
                </a:solidFill>
                <a:latin typeface="Arial"/>
                <a:ea typeface="Microsoft YaHei"/>
                <a:cs typeface="+mn-ea"/>
              </a:rPr>
              <a:t>-</a:t>
            </a:r>
            <a:r>
              <a:rPr lang="zh-TW" altLang="en-US" b="1" dirty="0">
                <a:solidFill>
                  <a:srgbClr val="0000FF"/>
                </a:solidFill>
                <a:latin typeface="Arial"/>
                <a:ea typeface="Microsoft YaHei"/>
                <a:cs typeface="+mn-ea"/>
              </a:rPr>
              <a:t>類型</a:t>
            </a: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603E0D82-8C48-479F-81B6-09240CF7E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711" y="4387872"/>
            <a:ext cx="1893089" cy="189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49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FB6362-617A-48E7-9283-5750113AC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1</a:t>
            </a:r>
            <a:r>
              <a:rPr lang="zh-TW" altLang="en-US" sz="4000" dirty="0"/>
              <a:t>、假屋主真詐財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0702815-6DFF-47FA-B5B5-FE5D7B7EA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52373-7980-4DA7-9ADE-54D716DB38BB}" type="slidenum">
              <a:rPr lang="zh-CN" altLang="en-US" smtClean="0"/>
              <a:pPr/>
              <a:t>11</a:t>
            </a:fld>
            <a:endParaRPr lang="zh-CN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11CEA06-2C82-466A-A161-27DC6B75A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1" y="1121532"/>
            <a:ext cx="10142220" cy="492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77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242BA3-9F7B-4044-8512-301DB952F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824" y="160775"/>
            <a:ext cx="10515600" cy="960755"/>
          </a:xfrm>
        </p:spPr>
        <p:txBody>
          <a:bodyPr>
            <a:normAutofit/>
          </a:bodyPr>
          <a:lstStyle/>
          <a:p>
            <a:pPr lvl="0" defTabSz="685874">
              <a:defRPr/>
            </a:pPr>
            <a:r>
              <a:rPr lang="en-US" altLang="zh-TW" sz="4000" b="1" dirty="0">
                <a:solidFill>
                  <a:srgbClr val="4472C4">
                    <a:lumMod val="50000"/>
                  </a:srgbClr>
                </a:solidFill>
                <a:latin typeface="Arial"/>
                <a:ea typeface="微软雅黑"/>
                <a:cs typeface="+mn-cs"/>
              </a:rPr>
              <a:t>1</a:t>
            </a:r>
            <a:r>
              <a:rPr lang="zh-TW" altLang="en-US" sz="4000" b="1" dirty="0">
                <a:solidFill>
                  <a:srgbClr val="4472C4">
                    <a:lumMod val="50000"/>
                  </a:srgbClr>
                </a:solidFill>
                <a:latin typeface="Arial"/>
                <a:ea typeface="微软雅黑"/>
                <a:cs typeface="+mn-cs"/>
              </a:rPr>
              <a:t>、假屋主真詐財</a:t>
            </a:r>
            <a:r>
              <a:rPr lang="en-US" altLang="zh-TW" sz="4000" b="1" dirty="0">
                <a:solidFill>
                  <a:srgbClr val="4472C4">
                    <a:lumMod val="50000"/>
                  </a:srgbClr>
                </a:solidFill>
                <a:latin typeface="Arial"/>
                <a:ea typeface="微软雅黑"/>
                <a:cs typeface="+mn-cs"/>
              </a:rPr>
              <a:t>-</a:t>
            </a:r>
            <a:r>
              <a:rPr lang="zh-TW" altLang="en-US" sz="4000" b="1" dirty="0">
                <a:solidFill>
                  <a:srgbClr val="4472C4">
                    <a:lumMod val="50000"/>
                  </a:srgbClr>
                </a:solidFill>
                <a:latin typeface="Arial"/>
                <a:ea typeface="微软雅黑"/>
                <a:cs typeface="+mn-cs"/>
              </a:rPr>
              <a:t>防範方式</a:t>
            </a:r>
            <a:endParaRPr lang="zh-TW" altLang="en-US" sz="4000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1883D9E-F5B3-42D0-9CBE-253962803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5AF1-3C3B-4182-A8E6-9CC9DBF12A0D}" type="slidenum">
              <a:rPr lang="zh-TW" altLang="en-US" smtClean="0"/>
              <a:t>12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03E2248-B147-4EAA-920D-3EC65BB5F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59695"/>
            <a:ext cx="10786351" cy="5117717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C492CC6B-280E-4F13-8C3A-431E9BACC22C}"/>
              </a:ext>
            </a:extLst>
          </p:cNvPr>
          <p:cNvSpPr txBox="1">
            <a:spLocks/>
          </p:cNvSpPr>
          <p:nvPr/>
        </p:nvSpPr>
        <p:spPr>
          <a:xfrm>
            <a:off x="838200" y="122610"/>
            <a:ext cx="10222436" cy="756405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>
            <a:lvl1pPr algn="l" defTabSz="6858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63456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FB6362-617A-48E7-9283-5750113AC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2</a:t>
            </a:r>
            <a:r>
              <a:rPr lang="zh-TW" altLang="en-US" sz="4000" dirty="0"/>
              <a:t>、假買方真騙屋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0702815-6DFF-47FA-B5B5-FE5D7B7EA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952373-7980-4DA7-9ADE-54D716DB38B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20B089F-55AE-4A02-BE7C-CBF8DD787E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3010" y="1106494"/>
            <a:ext cx="9585274" cy="524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04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242BA3-9F7B-4044-8512-301DB952F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824" y="160775"/>
            <a:ext cx="10515600" cy="960755"/>
          </a:xfrm>
        </p:spPr>
        <p:txBody>
          <a:bodyPr>
            <a:normAutofit/>
          </a:bodyPr>
          <a:lstStyle/>
          <a:p>
            <a:pPr lvl="0" defTabSz="685874">
              <a:defRPr/>
            </a:pPr>
            <a:r>
              <a:rPr lang="en-US" altLang="zh-TW" sz="4000" b="1" dirty="0">
                <a:solidFill>
                  <a:srgbClr val="4472C4">
                    <a:lumMod val="50000"/>
                  </a:srgbClr>
                </a:solidFill>
                <a:latin typeface="Arial"/>
                <a:ea typeface="微软雅黑"/>
                <a:cs typeface="+mn-cs"/>
              </a:rPr>
              <a:t>2</a:t>
            </a:r>
            <a:r>
              <a:rPr lang="zh-TW" altLang="en-US" sz="4000" b="1" dirty="0">
                <a:solidFill>
                  <a:srgbClr val="4472C4">
                    <a:lumMod val="50000"/>
                  </a:srgbClr>
                </a:solidFill>
                <a:latin typeface="Arial"/>
                <a:ea typeface="微软雅黑"/>
                <a:cs typeface="+mn-cs"/>
              </a:rPr>
              <a:t>、假買方真騙屋</a:t>
            </a:r>
            <a:r>
              <a:rPr lang="en-US" altLang="zh-TW" sz="4000" b="1" dirty="0">
                <a:solidFill>
                  <a:srgbClr val="4472C4">
                    <a:lumMod val="50000"/>
                  </a:srgbClr>
                </a:solidFill>
                <a:latin typeface="Arial"/>
                <a:ea typeface="微软雅黑"/>
                <a:cs typeface="+mn-cs"/>
              </a:rPr>
              <a:t>-</a:t>
            </a:r>
            <a:r>
              <a:rPr lang="zh-TW" altLang="en-US" sz="4000" b="1" dirty="0">
                <a:solidFill>
                  <a:srgbClr val="4472C4">
                    <a:lumMod val="50000"/>
                  </a:srgbClr>
                </a:solidFill>
                <a:latin typeface="Arial"/>
                <a:ea typeface="微软雅黑"/>
                <a:cs typeface="+mn-cs"/>
              </a:rPr>
              <a:t>防範方式</a:t>
            </a:r>
            <a:endParaRPr lang="zh-TW" altLang="en-US" sz="4000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1883D9E-F5B3-42D0-9CBE-253962803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95AF1-3C3B-4182-A8E6-9CC9DBF12A0D}" type="slidenum">
              <a:rPr kumimoji="0" lang="zh-TW" altLang="en-US" sz="1600" b="1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TW" altLang="en-US" sz="16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C492CC6B-280E-4F13-8C3A-431E9BACC22C}"/>
              </a:ext>
            </a:extLst>
          </p:cNvPr>
          <p:cNvSpPr txBox="1">
            <a:spLocks/>
          </p:cNvSpPr>
          <p:nvPr/>
        </p:nvSpPr>
        <p:spPr>
          <a:xfrm>
            <a:off x="838200" y="122610"/>
            <a:ext cx="10222436" cy="756405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>
            <a:lvl1pPr algn="l" defTabSz="6858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j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FC9E59A-BB13-4CBB-8BA8-7F0D814EA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21530"/>
            <a:ext cx="10515599" cy="503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63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FB6362-617A-48E7-9283-5750113AC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3</a:t>
            </a:r>
            <a:r>
              <a:rPr lang="zh-TW" altLang="en-US" sz="4000" dirty="0"/>
              <a:t>、假行情騙低賣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0702815-6DFF-47FA-B5B5-FE5D7B7EA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952373-7980-4DA7-9ADE-54D716DB38B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56C140C-6261-4EC0-81BD-0669D7567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65" y="1121532"/>
            <a:ext cx="9929269" cy="520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37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1" name="矩形 26"/>
          <p:cNvSpPr/>
          <p:nvPr/>
        </p:nvSpPr>
        <p:spPr>
          <a:xfrm>
            <a:off x="240" y="512611"/>
            <a:ext cx="12191760" cy="6463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tabLst>
                <a:tab pos="0" algn="l"/>
              </a:tabLst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icrosoft YaHei"/>
                <a:hlinkClick r:id="rId3" action="ppaction://hlinkfile"/>
              </a:rPr>
              <a:t>【</a:t>
            </a:r>
            <a:r>
              <a:rPr lang="zh-TW" altLang="en-US" sz="4000" b="1" dirty="0">
                <a:solidFill>
                  <a:srgbClr val="0000FF"/>
                </a:solidFill>
                <a:latin typeface="Arial"/>
                <a:ea typeface="Microsoft YaHei"/>
                <a:hlinkClick r:id="rId3" action="ppaction://hlinkfile"/>
              </a:rPr>
              <a:t>新聞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icrosoft YaHei"/>
                <a:hlinkClick r:id="rId3" action="ppaction://hlinkfile"/>
              </a:rPr>
              <a:t>】</a:t>
            </a:r>
            <a:r>
              <a:rPr lang="zh-TW" altLang="en-US" sz="4000" b="1" dirty="0">
                <a:solidFill>
                  <a:srgbClr val="0000FF"/>
                </a:solidFill>
                <a:latin typeface="Arial"/>
                <a:ea typeface="Microsoft YaHei"/>
                <a:hlinkClick r:id="rId3" action="ppaction://hlinkfile"/>
              </a:rPr>
              <a:t>騙走</a:t>
            </a:r>
            <a:r>
              <a:rPr lang="en-US" altLang="zh-TW" sz="4000" b="1" dirty="0">
                <a:solidFill>
                  <a:srgbClr val="0000FF"/>
                </a:solidFill>
                <a:latin typeface="Arial"/>
                <a:ea typeface="Microsoft YaHei"/>
                <a:hlinkClick r:id="rId3" action="ppaction://hlinkfile"/>
              </a:rPr>
              <a:t>7</a:t>
            </a:r>
            <a:r>
              <a:rPr lang="zh-TW" altLang="en-US" sz="4000" b="1" dirty="0">
                <a:solidFill>
                  <a:srgbClr val="0000FF"/>
                </a:solidFill>
                <a:latin typeface="Arial"/>
                <a:ea typeface="Microsoft YaHei"/>
                <a:hlinkClick r:id="rId3" action="ppaction://hlinkfile"/>
              </a:rPr>
              <a:t>旬翁</a:t>
            </a:r>
            <a:r>
              <a:rPr lang="en-US" altLang="zh-TW" sz="4000" b="1" dirty="0">
                <a:solidFill>
                  <a:srgbClr val="0000FF"/>
                </a:solidFill>
                <a:latin typeface="Arial"/>
                <a:ea typeface="Microsoft YaHei"/>
                <a:hlinkClick r:id="rId3" action="ppaction://hlinkfile"/>
              </a:rPr>
              <a:t>3</a:t>
            </a:r>
            <a:r>
              <a:rPr lang="zh-TW" altLang="en-US" sz="4000" b="1" dirty="0">
                <a:solidFill>
                  <a:srgbClr val="0000FF"/>
                </a:solidFill>
                <a:latin typeface="Arial"/>
                <a:ea typeface="Microsoft YaHei"/>
                <a:hlinkClick r:id="rId3" action="ppaction://hlinkfile"/>
              </a:rPr>
              <a:t>千萬房產 嫌犯遭羈押禁見</a:t>
            </a:r>
            <a:endParaRPr kumimoji="0" lang="en-US" sz="4000" b="1" i="0" u="none" strike="noStrike" kern="1200" cap="none" spc="-1" normalizeH="0" baseline="0" noProof="0" dirty="0">
              <a:ln>
                <a:noFill/>
              </a:ln>
              <a:solidFill>
                <a:srgbClr val="F45159"/>
              </a:solidFill>
              <a:effectLst/>
              <a:uLnTx/>
              <a:uFillTx/>
              <a:latin typeface="微軟正黑體"/>
              <a:ea typeface="微軟正黑體"/>
              <a:cs typeface="+mn-cs"/>
            </a:endParaRPr>
          </a:p>
        </p:txBody>
      </p:sp>
      <p:pic>
        <p:nvPicPr>
          <p:cNvPr id="1026" name="Picture 2" descr="桃園一名76歲李姓男子落入詐騙集團陷阱，將96坪3000萬房產過戶後驚覺被騙，警方昨拘提一名陳姓犯嫌到案。圖／民眾提供">
            <a:hlinkClick r:id="rId4" action="ppaction://hlinkfile"/>
            <a:extLst>
              <a:ext uri="{FF2B5EF4-FFF2-40B4-BE49-F238E27FC236}">
                <a16:creationId xmlns:a16="http://schemas.microsoft.com/office/drawing/2014/main" id="{550A19BB-790C-4923-B94D-FF32FB997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570" y="1454302"/>
            <a:ext cx="8890860" cy="489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069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1" name="矩形 26"/>
          <p:cNvSpPr/>
          <p:nvPr/>
        </p:nvSpPr>
        <p:spPr>
          <a:xfrm>
            <a:off x="240" y="181141"/>
            <a:ext cx="12191760" cy="12003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tabLst>
                <a:tab pos="0" algn="l"/>
              </a:tabLst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icrosoft YaHei"/>
                <a:hlinkClick r:id="rId3" action="ppaction://hlinkfile"/>
              </a:rPr>
              <a:t>【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icrosoft YaHei"/>
                <a:hlinkClick r:id="rId3" action="ppaction://hlinkfile"/>
              </a:rPr>
              <a:t>新聞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Microsoft YaHei"/>
                <a:hlinkClick r:id="rId3" action="ppaction://hlinkfile"/>
              </a:rPr>
              <a:t>】</a:t>
            </a:r>
            <a:r>
              <a:rPr lang="zh-TW" altLang="en-US" sz="4000" b="1" dirty="0">
                <a:solidFill>
                  <a:srgbClr val="0000FF"/>
                </a:solidFill>
                <a:latin typeface="Arial"/>
                <a:ea typeface="Microsoft YaHei"/>
                <a:hlinkClick r:id="rId3" action="ppaction://hlinkfile"/>
              </a:rPr>
              <a:t>獨居婦遭騙</a:t>
            </a:r>
            <a:r>
              <a:rPr lang="en-US" altLang="zh-TW" sz="4000" b="1" dirty="0">
                <a:solidFill>
                  <a:srgbClr val="0000FF"/>
                </a:solidFill>
                <a:latin typeface="Arial"/>
                <a:ea typeface="Microsoft YaHei"/>
                <a:hlinkClick r:id="rId3" action="ppaction://hlinkfile"/>
              </a:rPr>
              <a:t>7300</a:t>
            </a:r>
            <a:r>
              <a:rPr lang="zh-TW" altLang="en-US" sz="4000" b="1" dirty="0">
                <a:solidFill>
                  <a:srgbClr val="0000FF"/>
                </a:solidFill>
                <a:latin typeface="Arial"/>
                <a:ea typeface="Microsoft YaHei"/>
                <a:hlinkClick r:id="rId3" action="ppaction://hlinkfile"/>
              </a:rPr>
              <a:t>萬現金</a:t>
            </a:r>
            <a:endParaRPr lang="en-US" altLang="zh-TW" sz="4000" b="1" dirty="0">
              <a:solidFill>
                <a:srgbClr val="0000FF"/>
              </a:solidFill>
              <a:latin typeface="Arial"/>
              <a:ea typeface="Microsoft YaHei"/>
              <a:hlinkClick r:id="rId3" action="ppaction://hlinkfile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tabLst>
                <a:tab pos="0" algn="l"/>
              </a:tabLst>
              <a:defRPr/>
            </a:pPr>
            <a:r>
              <a:rPr lang="zh-TW" altLang="en-US" sz="4000" b="1" dirty="0">
                <a:solidFill>
                  <a:srgbClr val="0000FF"/>
                </a:solidFill>
                <a:latin typeface="Arial"/>
                <a:ea typeface="Microsoft YaHei"/>
                <a:hlinkClick r:id="rId3" action="ppaction://hlinkfile"/>
              </a:rPr>
              <a:t>房產專家</a:t>
            </a:r>
            <a:r>
              <a:rPr lang="en-US" altLang="zh-TW" sz="4000" b="1" dirty="0">
                <a:solidFill>
                  <a:srgbClr val="0000FF"/>
                </a:solidFill>
                <a:latin typeface="Arial"/>
                <a:ea typeface="Microsoft YaHei"/>
                <a:hlinkClick r:id="rId3" action="ppaction://hlinkfile"/>
              </a:rPr>
              <a:t>:</a:t>
            </a:r>
            <a:r>
              <a:rPr lang="zh-TW" altLang="en-US" sz="4000" b="1" dirty="0">
                <a:solidFill>
                  <a:srgbClr val="FF0000"/>
                </a:solidFill>
                <a:latin typeface="Arial"/>
                <a:ea typeface="Microsoft YaHei"/>
                <a:hlinkClick r:id="rId3" action="ppaction://hlinkfile"/>
              </a:rPr>
              <a:t>一關鍵</a:t>
            </a:r>
            <a:r>
              <a:rPr lang="zh-TW" altLang="en-US" sz="4000" b="1" dirty="0">
                <a:solidFill>
                  <a:srgbClr val="0000FF"/>
                </a:solidFill>
                <a:latin typeface="Arial"/>
                <a:ea typeface="Microsoft YaHei"/>
                <a:hlinkClick r:id="rId3" action="ppaction://hlinkfile"/>
              </a:rPr>
              <a:t>可阻房遭抵押</a:t>
            </a:r>
            <a:endParaRPr kumimoji="0" lang="en-US" sz="4000" b="1" i="0" u="none" strike="noStrike" kern="1200" cap="none" spc="-1" normalizeH="0" baseline="0" noProof="0" dirty="0">
              <a:ln>
                <a:noFill/>
              </a:ln>
              <a:solidFill>
                <a:srgbClr val="F45159"/>
              </a:solidFill>
              <a:effectLst/>
              <a:uLnTx/>
              <a:uFillTx/>
              <a:latin typeface="微軟正黑體"/>
              <a:ea typeface="微軟正黑體"/>
              <a:cs typeface="+mn-cs"/>
            </a:endParaRPr>
          </a:p>
        </p:txBody>
      </p:sp>
      <p:pic>
        <p:nvPicPr>
          <p:cNvPr id="3" name="圖片 2">
            <a:hlinkClick r:id="rId4" action="ppaction://hlinkfile"/>
            <a:extLst>
              <a:ext uri="{FF2B5EF4-FFF2-40B4-BE49-F238E27FC236}">
                <a16:creationId xmlns:a16="http://schemas.microsoft.com/office/drawing/2014/main" id="{2504C7B8-92B7-46D0-A0B5-F1AC5C0D08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9"/>
          <a:stretch/>
        </p:blipFill>
        <p:spPr>
          <a:xfrm>
            <a:off x="1884045" y="1381470"/>
            <a:ext cx="8423909" cy="499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15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242BA3-9F7B-4044-8512-301DB952F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824" y="160775"/>
            <a:ext cx="10515600" cy="960755"/>
          </a:xfrm>
        </p:spPr>
        <p:txBody>
          <a:bodyPr>
            <a:normAutofit/>
          </a:bodyPr>
          <a:lstStyle/>
          <a:p>
            <a:pPr lvl="0" defTabSz="685874">
              <a:defRPr/>
            </a:pPr>
            <a:r>
              <a:rPr lang="en-US" altLang="zh-TW" sz="4000" b="1" dirty="0">
                <a:solidFill>
                  <a:srgbClr val="4472C4">
                    <a:lumMod val="50000"/>
                  </a:srgbClr>
                </a:solidFill>
                <a:latin typeface="Arial"/>
                <a:ea typeface="微软雅黑"/>
              </a:rPr>
              <a:t>3</a:t>
            </a:r>
            <a:r>
              <a:rPr lang="zh-TW" altLang="en-US" sz="4000" b="1" dirty="0">
                <a:solidFill>
                  <a:srgbClr val="4472C4">
                    <a:lumMod val="50000"/>
                  </a:srgbClr>
                </a:solidFill>
                <a:latin typeface="Arial"/>
                <a:ea typeface="微软雅黑"/>
              </a:rPr>
              <a:t>、假行情騙低賣</a:t>
            </a:r>
            <a:r>
              <a:rPr lang="en-US" altLang="zh-TW" sz="4000" b="1" dirty="0">
                <a:solidFill>
                  <a:srgbClr val="4472C4">
                    <a:lumMod val="50000"/>
                  </a:srgbClr>
                </a:solidFill>
                <a:latin typeface="Arial"/>
                <a:ea typeface="微软雅黑"/>
                <a:cs typeface="+mn-cs"/>
              </a:rPr>
              <a:t>-</a:t>
            </a:r>
            <a:r>
              <a:rPr lang="zh-TW" altLang="en-US" sz="4000" b="1" dirty="0">
                <a:solidFill>
                  <a:srgbClr val="4472C4">
                    <a:lumMod val="50000"/>
                  </a:srgbClr>
                </a:solidFill>
                <a:latin typeface="Arial"/>
                <a:ea typeface="微软雅黑"/>
                <a:cs typeface="+mn-cs"/>
              </a:rPr>
              <a:t>防範方式</a:t>
            </a:r>
            <a:endParaRPr lang="zh-TW" altLang="en-US" sz="4000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1883D9E-F5B3-42D0-9CBE-253962803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95AF1-3C3B-4182-A8E6-9CC9DBF12A0D}" type="slidenum">
              <a:rPr kumimoji="0" lang="zh-TW" altLang="en-US" sz="1600" b="1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TW" altLang="en-US" sz="16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C492CC6B-280E-4F13-8C3A-431E9BACC22C}"/>
              </a:ext>
            </a:extLst>
          </p:cNvPr>
          <p:cNvSpPr txBox="1">
            <a:spLocks/>
          </p:cNvSpPr>
          <p:nvPr/>
        </p:nvSpPr>
        <p:spPr>
          <a:xfrm>
            <a:off x="838200" y="122610"/>
            <a:ext cx="10222436" cy="756405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>
            <a:lvl1pPr algn="l" defTabSz="6858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j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ECBED31-35E4-4227-9AD0-03F574598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20691"/>
            <a:ext cx="10515600" cy="499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05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FB6362-617A-48E7-9283-5750113AC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4</a:t>
            </a:r>
            <a:r>
              <a:rPr lang="zh-TW" altLang="en-US" sz="4000" dirty="0"/>
              <a:t>、假仲介真詐財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0702815-6DFF-47FA-B5B5-FE5D7B7EA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952373-7980-4DA7-9ADE-54D716DB38B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D465190-CD5E-44B8-8E3F-D518A5F53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744" y="1121531"/>
            <a:ext cx="9440736" cy="513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89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7" name="群組 4096"/>
          <p:cNvGrpSpPr/>
          <p:nvPr/>
        </p:nvGrpSpPr>
        <p:grpSpPr>
          <a:xfrm>
            <a:off x="0" y="1"/>
            <a:ext cx="12186844" cy="1236593"/>
            <a:chOff x="0" y="1"/>
            <a:chExt cx="12186844" cy="1236593"/>
          </a:xfrm>
        </p:grpSpPr>
        <p:sp>
          <p:nvSpPr>
            <p:cNvPr id="10" name="矩形 9"/>
            <p:cNvSpPr/>
            <p:nvPr/>
          </p:nvSpPr>
          <p:spPr>
            <a:xfrm>
              <a:off x="0" y="1"/>
              <a:ext cx="12186844" cy="1236593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514944" y="123452"/>
              <a:ext cx="4676280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大綱 </a:t>
              </a:r>
              <a:r>
                <a:rPr kumimoji="0" lang="en-US" altLang="zh-TW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outline</a:t>
              </a:r>
              <a:endPara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285299" y="3948926"/>
            <a:ext cx="12694101" cy="1368000"/>
            <a:chOff x="285299" y="3948926"/>
            <a:chExt cx="12694101" cy="1368000"/>
          </a:xfrm>
        </p:grpSpPr>
        <p:sp>
          <p:nvSpPr>
            <p:cNvPr id="55" name="矩形 54"/>
            <p:cNvSpPr/>
            <p:nvPr/>
          </p:nvSpPr>
          <p:spPr>
            <a:xfrm>
              <a:off x="1957728" y="4392651"/>
              <a:ext cx="1102167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kumimoji="1" lang="zh-TW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參、</a:t>
              </a:r>
              <a:r>
                <a:rPr kumimoji="1" lang="zh-TW" altLang="en-US" sz="4400" b="1" kern="0" dirty="0">
                  <a:solidFill>
                    <a:srgbClr val="000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房地產詐欺手法與防範</a:t>
              </a:r>
              <a:endParaRPr kumimoji="1" lang="zh-TW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64" name="直線接點 63"/>
            <p:cNvCxnSpPr/>
            <p:nvPr/>
          </p:nvCxnSpPr>
          <p:spPr>
            <a:xfrm>
              <a:off x="1365299" y="4776926"/>
              <a:ext cx="540000" cy="0"/>
            </a:xfrm>
            <a:prstGeom prst="line">
              <a:avLst/>
            </a:prstGeom>
            <a:ln w="76200">
              <a:solidFill>
                <a:srgbClr val="2038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接點 67"/>
            <p:cNvCxnSpPr/>
            <p:nvPr/>
          </p:nvCxnSpPr>
          <p:spPr>
            <a:xfrm>
              <a:off x="825299" y="3948926"/>
              <a:ext cx="0" cy="288000"/>
            </a:xfrm>
            <a:prstGeom prst="line">
              <a:avLst/>
            </a:prstGeom>
            <a:ln w="76200">
              <a:solidFill>
                <a:srgbClr val="2038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橢圓 60"/>
            <p:cNvSpPr/>
            <p:nvPr/>
          </p:nvSpPr>
          <p:spPr>
            <a:xfrm>
              <a:off x="285299" y="4236926"/>
              <a:ext cx="1080000" cy="1080000"/>
            </a:xfrm>
            <a:prstGeom prst="ellipse">
              <a:avLst/>
            </a:prstGeom>
            <a:noFill/>
            <a:ln w="7620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266297" y="1236594"/>
            <a:ext cx="11618710" cy="1371424"/>
            <a:chOff x="266297" y="1236594"/>
            <a:chExt cx="11618710" cy="1371424"/>
          </a:xfrm>
        </p:grpSpPr>
        <p:cxnSp>
          <p:nvCxnSpPr>
            <p:cNvPr id="21" name="直線接點 20"/>
            <p:cNvCxnSpPr/>
            <p:nvPr/>
          </p:nvCxnSpPr>
          <p:spPr>
            <a:xfrm>
              <a:off x="806297" y="1236594"/>
              <a:ext cx="0" cy="324000"/>
            </a:xfrm>
            <a:prstGeom prst="line">
              <a:avLst/>
            </a:prstGeom>
            <a:ln w="76200">
              <a:solidFill>
                <a:srgbClr val="2038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接點 28"/>
            <p:cNvCxnSpPr/>
            <p:nvPr/>
          </p:nvCxnSpPr>
          <p:spPr>
            <a:xfrm>
              <a:off x="1346296" y="2068018"/>
              <a:ext cx="540000" cy="0"/>
            </a:xfrm>
            <a:prstGeom prst="line">
              <a:avLst/>
            </a:prstGeom>
            <a:ln w="76200">
              <a:solidFill>
                <a:srgbClr val="2038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矩形 55"/>
            <p:cNvSpPr/>
            <p:nvPr/>
          </p:nvSpPr>
          <p:spPr>
            <a:xfrm>
              <a:off x="1957728" y="1684631"/>
              <a:ext cx="9927279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壹、</a:t>
              </a:r>
              <a:r>
                <a:rPr kumimoji="1" lang="en-US" altLang="zh-TW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114</a:t>
              </a:r>
              <a:r>
                <a:rPr kumimoji="1" lang="zh-TW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年</a:t>
              </a:r>
              <a:r>
                <a:rPr kumimoji="1" lang="en-US" altLang="zh-TW" sz="4400" b="1" kern="0" dirty="0">
                  <a:solidFill>
                    <a:srgbClr val="000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3</a:t>
              </a:r>
              <a:r>
                <a:rPr kumimoji="1" lang="zh-TW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月份詐騙分析</a:t>
              </a:r>
            </a:p>
          </p:txBody>
        </p:sp>
        <p:grpSp>
          <p:nvGrpSpPr>
            <p:cNvPr id="7" name="群組 6"/>
            <p:cNvGrpSpPr/>
            <p:nvPr/>
          </p:nvGrpSpPr>
          <p:grpSpPr>
            <a:xfrm>
              <a:off x="266297" y="1528018"/>
              <a:ext cx="1080000" cy="1080000"/>
              <a:chOff x="266297" y="1528018"/>
              <a:chExt cx="1080000" cy="1080000"/>
            </a:xfrm>
          </p:grpSpPr>
          <p:sp>
            <p:nvSpPr>
              <p:cNvPr id="22" name="橢圓 21"/>
              <p:cNvSpPr/>
              <p:nvPr/>
            </p:nvSpPr>
            <p:spPr>
              <a:xfrm>
                <a:off x="266297" y="1528018"/>
                <a:ext cx="1080000" cy="1080000"/>
              </a:xfrm>
              <a:prstGeom prst="ellipse">
                <a:avLst/>
              </a:prstGeom>
              <a:noFill/>
              <a:ln w="76200">
                <a:solidFill>
                  <a:srgbClr val="2038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pic>
            <p:nvPicPr>
              <p:cNvPr id="3084" name="Picture 12" descr="Statistics 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739" y="1651562"/>
                <a:ext cx="777647" cy="7776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4" name="群組 13"/>
          <p:cNvGrpSpPr/>
          <p:nvPr/>
        </p:nvGrpSpPr>
        <p:grpSpPr>
          <a:xfrm>
            <a:off x="285299" y="2608018"/>
            <a:ext cx="14649901" cy="1354454"/>
            <a:chOff x="285299" y="2608018"/>
            <a:chExt cx="14649901" cy="1354454"/>
          </a:xfrm>
        </p:grpSpPr>
        <p:sp>
          <p:nvSpPr>
            <p:cNvPr id="54" name="矩形 53"/>
            <p:cNvSpPr/>
            <p:nvPr/>
          </p:nvSpPr>
          <p:spPr>
            <a:xfrm>
              <a:off x="1957728" y="3038641"/>
              <a:ext cx="1297747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kumimoji="1" lang="zh-TW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貳</a:t>
              </a:r>
              <a:r>
                <a:rPr kumimoji="1" lang="zh-TW" altLang="en-US" sz="4400" b="1" kern="0" dirty="0">
                  <a:solidFill>
                    <a:srgbClr val="000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、民眾遭受詐騙徵候分析</a:t>
              </a:r>
              <a:endParaRPr kumimoji="1" lang="zh-TW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62" name="直線接點 61"/>
            <p:cNvCxnSpPr/>
            <p:nvPr/>
          </p:nvCxnSpPr>
          <p:spPr>
            <a:xfrm>
              <a:off x="1346296" y="3422472"/>
              <a:ext cx="540000" cy="0"/>
            </a:xfrm>
            <a:prstGeom prst="line">
              <a:avLst/>
            </a:prstGeom>
            <a:ln w="76200">
              <a:solidFill>
                <a:srgbClr val="2038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接點 68"/>
            <p:cNvCxnSpPr/>
            <p:nvPr/>
          </p:nvCxnSpPr>
          <p:spPr>
            <a:xfrm>
              <a:off x="825299" y="2608018"/>
              <a:ext cx="0" cy="288000"/>
            </a:xfrm>
            <a:prstGeom prst="line">
              <a:avLst/>
            </a:prstGeom>
            <a:ln w="76200">
              <a:solidFill>
                <a:srgbClr val="2038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橢圓 57"/>
            <p:cNvSpPr/>
            <p:nvPr/>
          </p:nvSpPr>
          <p:spPr>
            <a:xfrm>
              <a:off x="285299" y="2882472"/>
              <a:ext cx="1080000" cy="1080000"/>
            </a:xfrm>
            <a:prstGeom prst="ellipse">
              <a:avLst/>
            </a:prstGeom>
            <a:noFill/>
            <a:ln w="7620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4096" name="群組 4095"/>
          <p:cNvGrpSpPr/>
          <p:nvPr/>
        </p:nvGrpSpPr>
        <p:grpSpPr>
          <a:xfrm>
            <a:off x="285299" y="5303380"/>
            <a:ext cx="11568898" cy="1368000"/>
            <a:chOff x="285299" y="5303380"/>
            <a:chExt cx="11568898" cy="1368000"/>
          </a:xfrm>
        </p:grpSpPr>
        <p:sp>
          <p:nvSpPr>
            <p:cNvPr id="57" name="矩形 56"/>
            <p:cNvSpPr/>
            <p:nvPr/>
          </p:nvSpPr>
          <p:spPr>
            <a:xfrm>
              <a:off x="1926919" y="5746660"/>
              <a:ext cx="9927278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kumimoji="1" lang="zh-TW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肆</a:t>
              </a:r>
              <a:r>
                <a:rPr kumimoji="1" lang="zh-TW" altLang="en-US" sz="4400" b="1" kern="0" dirty="0">
                  <a:solidFill>
                    <a:srgbClr val="000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、警察與地政士公會聯防攔阻詐騙</a:t>
              </a:r>
            </a:p>
          </p:txBody>
        </p:sp>
        <p:grpSp>
          <p:nvGrpSpPr>
            <p:cNvPr id="16" name="群組 15"/>
            <p:cNvGrpSpPr/>
            <p:nvPr/>
          </p:nvGrpSpPr>
          <p:grpSpPr>
            <a:xfrm>
              <a:off x="285299" y="5303380"/>
              <a:ext cx="1620000" cy="1368000"/>
              <a:chOff x="285299" y="5303380"/>
              <a:chExt cx="1620000" cy="1368000"/>
            </a:xfrm>
          </p:grpSpPr>
          <p:cxnSp>
            <p:nvCxnSpPr>
              <p:cNvPr id="63" name="直線接點 62"/>
              <p:cNvCxnSpPr/>
              <p:nvPr/>
            </p:nvCxnSpPr>
            <p:spPr>
              <a:xfrm>
                <a:off x="1365299" y="6131380"/>
                <a:ext cx="540000" cy="0"/>
              </a:xfrm>
              <a:prstGeom prst="line">
                <a:avLst/>
              </a:prstGeom>
              <a:ln w="76200">
                <a:solidFill>
                  <a:srgbClr val="20386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線接點 64"/>
              <p:cNvCxnSpPr/>
              <p:nvPr/>
            </p:nvCxnSpPr>
            <p:spPr>
              <a:xfrm>
                <a:off x="825299" y="5303380"/>
                <a:ext cx="0" cy="288000"/>
              </a:xfrm>
              <a:prstGeom prst="line">
                <a:avLst/>
              </a:prstGeom>
              <a:ln w="76200">
                <a:solidFill>
                  <a:srgbClr val="20386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" name="群組 11"/>
              <p:cNvGrpSpPr/>
              <p:nvPr/>
            </p:nvGrpSpPr>
            <p:grpSpPr>
              <a:xfrm>
                <a:off x="285299" y="5591380"/>
                <a:ext cx="1080000" cy="1080000"/>
                <a:chOff x="285299" y="5591380"/>
                <a:chExt cx="1080000" cy="1080000"/>
              </a:xfrm>
            </p:grpSpPr>
            <p:sp>
              <p:nvSpPr>
                <p:cNvPr id="60" name="橢圓 59"/>
                <p:cNvSpPr/>
                <p:nvPr/>
              </p:nvSpPr>
              <p:spPr>
                <a:xfrm>
                  <a:off x="285299" y="5591380"/>
                  <a:ext cx="1080000" cy="1080000"/>
                </a:xfrm>
                <a:prstGeom prst="ellipse">
                  <a:avLst/>
                </a:prstGeom>
                <a:noFill/>
                <a:ln w="76200">
                  <a:solidFill>
                    <a:srgbClr val="20386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新細明體" panose="02020500000000000000" pitchFamily="18" charset="-120"/>
                    <a:cs typeface="+mn-cs"/>
                  </a:endParaRPr>
                </a:p>
              </p:txBody>
            </p:sp>
            <p:pic>
              <p:nvPicPr>
                <p:cNvPr id="3092" name="Picture 20" descr="Ideas free icon"/>
                <p:cNvPicPr>
                  <a:picLocks noChangeAspect="1" noChangeArrowheads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0785" y="5746660"/>
                  <a:ext cx="720000" cy="720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pic>
        <p:nvPicPr>
          <p:cNvPr id="42" name="圖片 41">
            <a:extLst>
              <a:ext uri="{FF2B5EF4-FFF2-40B4-BE49-F238E27FC236}">
                <a16:creationId xmlns:a16="http://schemas.microsoft.com/office/drawing/2014/main" id="{7BD8F8E9-1FC1-45AE-8259-9B13C13951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3" y="2897562"/>
            <a:ext cx="807652" cy="986435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CC24A12C-4CD2-441E-AA7D-4ADAC23395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17" y="4233590"/>
            <a:ext cx="1059582" cy="105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31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242BA3-9F7B-4044-8512-301DB952F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824" y="160775"/>
            <a:ext cx="10515600" cy="960755"/>
          </a:xfrm>
        </p:spPr>
        <p:txBody>
          <a:bodyPr>
            <a:normAutofit/>
          </a:bodyPr>
          <a:lstStyle/>
          <a:p>
            <a:pPr lvl="0" defTabSz="685874">
              <a:defRPr/>
            </a:pPr>
            <a:r>
              <a:rPr lang="en-US" altLang="zh-TW" sz="4000" b="1" dirty="0">
                <a:solidFill>
                  <a:srgbClr val="4472C4">
                    <a:lumMod val="50000"/>
                  </a:srgbClr>
                </a:solidFill>
                <a:latin typeface="Arial"/>
                <a:ea typeface="微软雅黑"/>
              </a:rPr>
              <a:t>4</a:t>
            </a:r>
            <a:r>
              <a:rPr lang="zh-TW" altLang="en-US" sz="4000" b="1" dirty="0">
                <a:solidFill>
                  <a:srgbClr val="4472C4">
                    <a:lumMod val="50000"/>
                  </a:srgbClr>
                </a:solidFill>
                <a:latin typeface="Arial"/>
                <a:ea typeface="微软雅黑"/>
              </a:rPr>
              <a:t>、假仲介真詐財</a:t>
            </a:r>
            <a:r>
              <a:rPr lang="en-US" altLang="zh-TW" sz="4000" b="1" dirty="0">
                <a:solidFill>
                  <a:srgbClr val="4472C4">
                    <a:lumMod val="50000"/>
                  </a:srgbClr>
                </a:solidFill>
                <a:latin typeface="Arial"/>
                <a:ea typeface="微软雅黑"/>
                <a:cs typeface="+mn-cs"/>
              </a:rPr>
              <a:t>-</a:t>
            </a:r>
            <a:r>
              <a:rPr lang="zh-TW" altLang="en-US" sz="4000" b="1" dirty="0">
                <a:solidFill>
                  <a:srgbClr val="4472C4">
                    <a:lumMod val="50000"/>
                  </a:srgbClr>
                </a:solidFill>
                <a:latin typeface="Arial"/>
                <a:ea typeface="微软雅黑"/>
                <a:cs typeface="+mn-cs"/>
              </a:rPr>
              <a:t>防範方式</a:t>
            </a:r>
            <a:endParaRPr lang="zh-TW" altLang="en-US" sz="4000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1883D9E-F5B3-42D0-9CBE-253962803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95AF1-3C3B-4182-A8E6-9CC9DBF12A0D}" type="slidenum">
              <a:rPr kumimoji="0" lang="zh-TW" altLang="en-US" sz="1600" b="1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TW" altLang="en-US" sz="16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C492CC6B-280E-4F13-8C3A-431E9BACC22C}"/>
              </a:ext>
            </a:extLst>
          </p:cNvPr>
          <p:cNvSpPr txBox="1">
            <a:spLocks/>
          </p:cNvSpPr>
          <p:nvPr/>
        </p:nvSpPr>
        <p:spPr>
          <a:xfrm>
            <a:off x="838200" y="122610"/>
            <a:ext cx="10222436" cy="756405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>
            <a:lvl1pPr algn="l" defTabSz="6858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j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9A348A0-43BC-467F-9EBB-F24E39FEE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21530"/>
            <a:ext cx="10222436" cy="507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46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FB6362-617A-48E7-9283-5750113AC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5</a:t>
            </a:r>
            <a:r>
              <a:rPr lang="zh-TW" altLang="en-US" sz="4000" dirty="0"/>
              <a:t>、假債權真法拍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0702815-6DFF-47FA-B5B5-FE5D7B7EA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952373-7980-4DA7-9ADE-54D716DB38B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5E758FB-2032-48A6-812E-AF81CC65D4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"/>
          <a:stretch/>
        </p:blipFill>
        <p:spPr>
          <a:xfrm>
            <a:off x="1260917" y="1121532"/>
            <a:ext cx="9799717" cy="502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78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242BA3-9F7B-4044-8512-301DB952F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824" y="160775"/>
            <a:ext cx="10515600" cy="960755"/>
          </a:xfrm>
        </p:spPr>
        <p:txBody>
          <a:bodyPr>
            <a:normAutofit/>
          </a:bodyPr>
          <a:lstStyle/>
          <a:p>
            <a:pPr lvl="0" defTabSz="685874">
              <a:defRPr/>
            </a:pPr>
            <a:r>
              <a:rPr lang="en-US" altLang="zh-TW" sz="4000" b="1" dirty="0">
                <a:solidFill>
                  <a:srgbClr val="4472C4">
                    <a:lumMod val="50000"/>
                  </a:srgbClr>
                </a:solidFill>
                <a:latin typeface="Arial"/>
                <a:ea typeface="微软雅黑"/>
              </a:rPr>
              <a:t>5</a:t>
            </a:r>
            <a:r>
              <a:rPr lang="zh-TW" altLang="en-US" sz="4000" b="1" dirty="0">
                <a:solidFill>
                  <a:srgbClr val="4472C4">
                    <a:lumMod val="50000"/>
                  </a:srgbClr>
                </a:solidFill>
                <a:latin typeface="Arial"/>
                <a:ea typeface="微软雅黑"/>
              </a:rPr>
              <a:t>、假債權真法拍</a:t>
            </a:r>
            <a:r>
              <a:rPr lang="en-US" altLang="zh-TW" sz="4000" b="1" dirty="0">
                <a:solidFill>
                  <a:srgbClr val="4472C4">
                    <a:lumMod val="50000"/>
                  </a:srgbClr>
                </a:solidFill>
                <a:latin typeface="Arial"/>
                <a:ea typeface="微软雅黑"/>
                <a:cs typeface="+mn-cs"/>
              </a:rPr>
              <a:t>-</a:t>
            </a:r>
            <a:r>
              <a:rPr lang="zh-TW" altLang="en-US" sz="4000" b="1" dirty="0">
                <a:solidFill>
                  <a:srgbClr val="4472C4">
                    <a:lumMod val="50000"/>
                  </a:srgbClr>
                </a:solidFill>
                <a:latin typeface="Arial"/>
                <a:ea typeface="微软雅黑"/>
                <a:cs typeface="+mn-cs"/>
              </a:rPr>
              <a:t>防範方式</a:t>
            </a:r>
            <a:endParaRPr lang="zh-TW" altLang="en-US" sz="4000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1883D9E-F5B3-42D0-9CBE-253962803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95AF1-3C3B-4182-A8E6-9CC9DBF12A0D}" type="slidenum">
              <a:rPr kumimoji="0" lang="zh-TW" altLang="en-US" sz="1600" b="1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TW" altLang="en-US" sz="16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C492CC6B-280E-4F13-8C3A-431E9BACC22C}"/>
              </a:ext>
            </a:extLst>
          </p:cNvPr>
          <p:cNvSpPr txBox="1">
            <a:spLocks/>
          </p:cNvSpPr>
          <p:nvPr/>
        </p:nvSpPr>
        <p:spPr>
          <a:xfrm>
            <a:off x="838200" y="122610"/>
            <a:ext cx="10222436" cy="756405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>
            <a:lvl1pPr algn="l" defTabSz="6858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j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D3833E0-B6E4-424C-8211-A42901620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21530"/>
            <a:ext cx="10650976" cy="519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89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1" name="矩形 26"/>
          <p:cNvSpPr/>
          <p:nvPr/>
        </p:nvSpPr>
        <p:spPr>
          <a:xfrm>
            <a:off x="240" y="512611"/>
            <a:ext cx="12191760" cy="6463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tabLst>
                <a:tab pos="0" algn="l"/>
              </a:tabLst>
              <a:defRPr/>
            </a:pPr>
            <a:r>
              <a:rPr lang="en-US" altLang="zh-TW" sz="4000" b="1" dirty="0">
                <a:solidFill>
                  <a:srgbClr val="0000FF"/>
                </a:solidFill>
                <a:latin typeface="Arial"/>
                <a:ea typeface="Microsoft YaHei"/>
              </a:rPr>
              <a:t>【</a:t>
            </a:r>
            <a:r>
              <a:rPr lang="zh-TW" altLang="en-US" sz="4000" b="1" dirty="0">
                <a:solidFill>
                  <a:srgbClr val="0000FF"/>
                </a:solidFill>
                <a:latin typeface="Arial"/>
                <a:ea typeface="Microsoft YaHei"/>
              </a:rPr>
              <a:t>加群組</a:t>
            </a:r>
            <a:r>
              <a:rPr lang="en-US" altLang="zh-TW" sz="4000" b="1" dirty="0">
                <a:solidFill>
                  <a:srgbClr val="0000FF"/>
                </a:solidFill>
                <a:latin typeface="Arial"/>
                <a:ea typeface="Microsoft YaHei"/>
              </a:rPr>
              <a:t>-</a:t>
            </a:r>
            <a:r>
              <a:rPr lang="zh-TW" altLang="en-US" sz="4000" b="1" dirty="0">
                <a:solidFill>
                  <a:srgbClr val="0000FF"/>
                </a:solidFill>
                <a:latin typeface="Arial"/>
                <a:ea typeface="Microsoft YaHei"/>
              </a:rPr>
              <a:t>玩期貨</a:t>
            </a:r>
            <a:r>
              <a:rPr lang="en-US" altLang="zh-TW" sz="4000" b="1" dirty="0">
                <a:solidFill>
                  <a:srgbClr val="0000FF"/>
                </a:solidFill>
                <a:latin typeface="Arial"/>
                <a:ea typeface="Microsoft YaHei"/>
              </a:rPr>
              <a:t>-</a:t>
            </a:r>
            <a:r>
              <a:rPr lang="zh-TW" altLang="en-US" sz="4000" b="1" dirty="0">
                <a:solidFill>
                  <a:srgbClr val="0000FF"/>
                </a:solidFill>
                <a:latin typeface="Arial"/>
                <a:ea typeface="Microsoft YaHei"/>
              </a:rPr>
              <a:t>邁入財富自由</a:t>
            </a:r>
            <a:r>
              <a:rPr lang="en-US" altLang="zh-TW" sz="4000" b="1" dirty="0">
                <a:solidFill>
                  <a:srgbClr val="0000FF"/>
                </a:solidFill>
                <a:latin typeface="Arial"/>
                <a:ea typeface="Microsoft YaHei"/>
              </a:rPr>
              <a:t>】</a:t>
            </a:r>
            <a:r>
              <a:rPr lang="zh-TW" altLang="en-US" sz="4000" b="1" dirty="0">
                <a:solidFill>
                  <a:srgbClr val="0000FF"/>
                </a:solidFill>
                <a:latin typeface="Arial"/>
                <a:ea typeface="Microsoft YaHei"/>
              </a:rPr>
              <a:t>假投資詐騙影片</a:t>
            </a:r>
            <a:endParaRPr kumimoji="0" lang="en-US" sz="4000" b="1" i="0" u="none" strike="noStrike" kern="1200" cap="none" spc="-1" normalizeH="0" baseline="0" noProof="0" dirty="0">
              <a:ln>
                <a:noFill/>
              </a:ln>
              <a:solidFill>
                <a:srgbClr val="F45159"/>
              </a:solidFill>
              <a:effectLst/>
              <a:uLnTx/>
              <a:uFillTx/>
              <a:latin typeface="微軟正黑體"/>
              <a:ea typeface="微軟正黑體"/>
              <a:cs typeface="+mn-cs"/>
            </a:endParaRPr>
          </a:p>
        </p:txBody>
      </p:sp>
      <p:pic>
        <p:nvPicPr>
          <p:cNvPr id="2" name="1、(假投資詐騙影片)加群組-玩期貨-邁入財富自由(2分59秒)">
            <a:hlinkClick r:id="" action="ppaction://media"/>
            <a:extLst>
              <a:ext uri="{FF2B5EF4-FFF2-40B4-BE49-F238E27FC236}">
                <a16:creationId xmlns:a16="http://schemas.microsoft.com/office/drawing/2014/main" id="{5F88AC5D-E860-4943-843B-1F21D74D0F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7330" y="1366598"/>
            <a:ext cx="9437370" cy="530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4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字方塊 13"/>
          <p:cNvSpPr txBox="1"/>
          <p:nvPr/>
        </p:nvSpPr>
        <p:spPr>
          <a:xfrm>
            <a:off x="652901" y="2224621"/>
            <a:ext cx="10886199" cy="1015663"/>
          </a:xfrm>
          <a:prstGeom prst="rect">
            <a:avLst/>
          </a:prstGeom>
          <a:noFill/>
          <a:ln w="60325">
            <a:solidFill>
              <a:srgbClr val="FFC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防詐小撇步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4F50B50-D75C-406A-AE8E-A437CB91A6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588" y="3713483"/>
            <a:ext cx="2861699" cy="252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59586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圓角 6">
            <a:extLst>
              <a:ext uri="{FF2B5EF4-FFF2-40B4-BE49-F238E27FC236}">
                <a16:creationId xmlns:a16="http://schemas.microsoft.com/office/drawing/2014/main" id="{943F82B9-96E7-4F86-A96F-63FF82091EC8}"/>
              </a:ext>
            </a:extLst>
          </p:cNvPr>
          <p:cNvSpPr/>
          <p:nvPr/>
        </p:nvSpPr>
        <p:spPr>
          <a:xfrm>
            <a:off x="928048" y="1692322"/>
            <a:ext cx="10768082" cy="436728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ADF47D6-20BB-4529-87E7-7B9684CC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8906"/>
            <a:ext cx="9144000" cy="979392"/>
          </a:xfrm>
        </p:spPr>
        <p:txBody>
          <a:bodyPr/>
          <a:lstStyle/>
          <a:p>
            <a:r>
              <a:rPr lang="zh-TW" altLang="en-US" b="1" dirty="0">
                <a:solidFill>
                  <a:srgbClr val="3333FF"/>
                </a:solidFill>
              </a:rPr>
              <a:t>請大家熟記  防詐小撇步</a:t>
            </a:r>
          </a:p>
        </p:txBody>
      </p:sp>
      <p:sp>
        <p:nvSpPr>
          <p:cNvPr id="5" name="副標題 4">
            <a:extLst>
              <a:ext uri="{FF2B5EF4-FFF2-40B4-BE49-F238E27FC236}">
                <a16:creationId xmlns:a16="http://schemas.microsoft.com/office/drawing/2014/main" id="{B9ADFB26-4DD2-40DA-A0FD-3531DA8E5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5469" y="1692322"/>
            <a:ext cx="10590661" cy="4367284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US" altLang="zh-TW" sz="3200" b="1" dirty="0"/>
              <a:t>1</a:t>
            </a:r>
            <a:r>
              <a:rPr lang="zh-TW" altLang="en-US" sz="3200" b="1" dirty="0"/>
              <a:t>、</a:t>
            </a:r>
            <a:r>
              <a:rPr lang="zh-TW" altLang="en-US" sz="3200" b="1" dirty="0">
                <a:solidFill>
                  <a:srgbClr val="FF0000"/>
                </a:solidFill>
              </a:rPr>
              <a:t>投資，請循合法管道</a:t>
            </a:r>
            <a:r>
              <a:rPr lang="zh-TW" altLang="en-US" sz="3200" b="1" dirty="0"/>
              <a:t>；私人投資管道，絕對沒有保障。</a:t>
            </a:r>
          </a:p>
          <a:p>
            <a:pPr algn="l">
              <a:lnSpc>
                <a:spcPct val="150000"/>
              </a:lnSpc>
            </a:pPr>
            <a:r>
              <a:rPr lang="en-US" altLang="zh-TW" sz="3200" b="1" dirty="0"/>
              <a:t>2</a:t>
            </a:r>
            <a:r>
              <a:rPr lang="zh-TW" altLang="en-US" sz="3200" b="1" dirty="0"/>
              <a:t>、聽見</a:t>
            </a:r>
            <a:r>
              <a:rPr lang="zh-TW" altLang="en-US" sz="3200" b="1" dirty="0">
                <a:solidFill>
                  <a:srgbClr val="3333FF"/>
                </a:solidFill>
              </a:rPr>
              <a:t>「保證獲利」、「穩賺不賠」、「低風險高回報」</a:t>
            </a:r>
            <a:endParaRPr lang="en-US" altLang="zh-TW" sz="3200" b="1" dirty="0">
              <a:solidFill>
                <a:srgbClr val="3333FF"/>
              </a:solidFill>
            </a:endParaRPr>
          </a:p>
          <a:p>
            <a:pPr algn="l">
              <a:lnSpc>
                <a:spcPct val="150000"/>
              </a:lnSpc>
            </a:pPr>
            <a:r>
              <a:rPr lang="zh-TW" altLang="en-US" sz="3200" b="1" dirty="0"/>
              <a:t>      ，絕對是詐騙。</a:t>
            </a:r>
          </a:p>
          <a:p>
            <a:pPr algn="l">
              <a:lnSpc>
                <a:spcPct val="150000"/>
              </a:lnSpc>
            </a:pPr>
            <a:r>
              <a:rPr lang="en-US" altLang="zh-TW" sz="3200" b="1" dirty="0"/>
              <a:t>3</a:t>
            </a:r>
            <a:r>
              <a:rPr lang="zh-TW" altLang="en-US" sz="3200" b="1" dirty="0"/>
              <a:t>、</a:t>
            </a:r>
            <a:r>
              <a:rPr lang="zh-TW" altLang="en-US" sz="3200" b="1" dirty="0">
                <a:solidFill>
                  <a:srgbClr val="FF0000"/>
                </a:solidFill>
              </a:rPr>
              <a:t>不要下載來路不明的投資</a:t>
            </a:r>
            <a:r>
              <a:rPr lang="en-US" altLang="zh-TW" sz="3200" b="1" dirty="0">
                <a:solidFill>
                  <a:srgbClr val="FF0000"/>
                </a:solidFill>
              </a:rPr>
              <a:t>APP</a:t>
            </a:r>
            <a:r>
              <a:rPr lang="zh-TW" altLang="en-US" sz="3200" b="1" dirty="0"/>
              <a:t>。</a:t>
            </a:r>
          </a:p>
          <a:p>
            <a:pPr algn="l">
              <a:lnSpc>
                <a:spcPct val="150000"/>
              </a:lnSpc>
            </a:pPr>
            <a:r>
              <a:rPr lang="en-US" altLang="zh-TW" sz="3200" b="1" dirty="0"/>
              <a:t>4</a:t>
            </a:r>
            <a:r>
              <a:rPr lang="zh-TW" altLang="en-US" sz="3200" b="1" dirty="0"/>
              <a:t>、</a:t>
            </a:r>
            <a:r>
              <a:rPr lang="zh-TW" altLang="en-US" sz="3200" b="1" dirty="0">
                <a:solidFill>
                  <a:srgbClr val="FF0000"/>
                </a:solidFill>
              </a:rPr>
              <a:t>網銀帳密</a:t>
            </a:r>
            <a:r>
              <a:rPr lang="zh-TW" altLang="en-US" sz="3200" b="1" dirty="0"/>
              <a:t>，不要提供陌生人。</a:t>
            </a:r>
          </a:p>
        </p:txBody>
      </p:sp>
    </p:spTree>
    <p:extLst>
      <p:ext uri="{BB962C8B-B14F-4D97-AF65-F5344CB8AC3E}">
        <p14:creationId xmlns:p14="http://schemas.microsoft.com/office/powerpoint/2010/main" val="1427420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字方塊 13"/>
          <p:cNvSpPr txBox="1"/>
          <p:nvPr/>
        </p:nvSpPr>
        <p:spPr>
          <a:xfrm>
            <a:off x="652901" y="2224621"/>
            <a:ext cx="10886199" cy="1015663"/>
          </a:xfrm>
          <a:prstGeom prst="rect">
            <a:avLst/>
          </a:prstGeom>
          <a:noFill/>
          <a:ln w="60325">
            <a:solidFill>
              <a:srgbClr val="FFC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防詐查證管道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C9911DB-2AE2-4F5C-ABB7-EE8A837359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692" y="3429000"/>
            <a:ext cx="2551649" cy="274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22851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245535" y="75397"/>
            <a:ext cx="11674626" cy="10210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F930DE8C-FCC8-C5DF-51DA-0D6705A510FC}"/>
              </a:ext>
            </a:extLst>
          </p:cNvPr>
          <p:cNvSpPr txBox="1"/>
          <p:nvPr/>
        </p:nvSpPr>
        <p:spPr>
          <a:xfrm>
            <a:off x="456998" y="277676"/>
            <a:ext cx="91244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防詐查證管道</a:t>
            </a:r>
          </a:p>
        </p:txBody>
      </p:sp>
      <p:sp>
        <p:nvSpPr>
          <p:cNvPr id="25" name="投影片編號版面配置區 4"/>
          <p:cNvSpPr txBox="1">
            <a:spLocks/>
          </p:cNvSpPr>
          <p:nvPr/>
        </p:nvSpPr>
        <p:spPr>
          <a:xfrm>
            <a:off x="10134600" y="6559315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E786F-588D-4932-A7B2-AE3451FA4ACA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28" name="Picture 4" descr="教學專區- 柏拉圖媒體製作有限公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761" y="2962009"/>
            <a:ext cx="3994173" cy="17864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725" y="1180626"/>
            <a:ext cx="2983286" cy="551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圓角矩形 26"/>
          <p:cNvSpPr/>
          <p:nvPr/>
        </p:nvSpPr>
        <p:spPr>
          <a:xfrm>
            <a:off x="1827357" y="1269382"/>
            <a:ext cx="1876656" cy="1519732"/>
          </a:xfrm>
          <a:prstGeom prst="roundRect">
            <a:avLst>
              <a:gd name="adj" fmla="val 747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165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110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</p:txBody>
      </p:sp>
      <p:pic>
        <p:nvPicPr>
          <p:cNvPr id="1036" name="Picture 12" descr="Free icon &quot;Phone call icon&quot;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100000" l="9778" r="97333">
                        <a14:foregroundMark x1="56000" y1="14222" x2="56000" y2="14222"/>
                        <a14:foregroundMark x1="76889" y1="20889" x2="76889" y2="20889"/>
                        <a14:foregroundMark x1="56444" y1="23111" x2="56444" y2="23111"/>
                        <a14:foregroundMark x1="64444" y1="36000" x2="64444" y2="3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5" y="1164431"/>
            <a:ext cx="1786457" cy="178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群組 6"/>
          <p:cNvGrpSpPr/>
          <p:nvPr/>
        </p:nvGrpSpPr>
        <p:grpSpPr>
          <a:xfrm>
            <a:off x="4116761" y="1682919"/>
            <a:ext cx="4371975" cy="749482"/>
            <a:chOff x="4296755" y="3886855"/>
            <a:chExt cx="4371975" cy="749482"/>
          </a:xfrm>
        </p:grpSpPr>
        <p:pic>
          <p:nvPicPr>
            <p:cNvPr id="1040" name="Picture 16" descr="FB搜尋牌、讚牌-防水防曬貼紙| Yahoo奇摩拍賣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6755" y="3886855"/>
              <a:ext cx="4371975" cy="749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矩形 5"/>
            <p:cNvSpPr/>
            <p:nvPr/>
          </p:nvSpPr>
          <p:spPr>
            <a:xfrm>
              <a:off x="5068383" y="3938431"/>
              <a:ext cx="302518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cs typeface="+mn-cs"/>
                </a:rPr>
                <a:t>165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  <a:cs typeface="+mn-cs"/>
                </a:rPr>
                <a:t>全民防騙 </a:t>
              </a:r>
            </a:p>
          </p:txBody>
        </p:sp>
      </p:grpSp>
      <p:pic>
        <p:nvPicPr>
          <p:cNvPr id="31" name="Picture 10" descr="165全民防騙網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18" y="5079690"/>
            <a:ext cx="8059453" cy="16118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圓角矩形 26">
            <a:extLst>
              <a:ext uri="{FF2B5EF4-FFF2-40B4-BE49-F238E27FC236}">
                <a16:creationId xmlns:a16="http://schemas.microsoft.com/office/drawing/2014/main" id="{2491E739-09AF-474A-B604-0242B918BDC3}"/>
              </a:ext>
            </a:extLst>
          </p:cNvPr>
          <p:cNvSpPr/>
          <p:nvPr/>
        </p:nvSpPr>
        <p:spPr>
          <a:xfrm>
            <a:off x="1827357" y="3265400"/>
            <a:ext cx="1876656" cy="1519732"/>
          </a:xfrm>
          <a:prstGeom prst="roundRect">
            <a:avLst>
              <a:gd name="adj" fmla="val 747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警政服務</a:t>
            </a: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D25840D-22DF-4F54-AA2F-208B14BE72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98" y="3492261"/>
            <a:ext cx="1234217" cy="123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671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字方塊 13"/>
          <p:cNvSpPr txBox="1"/>
          <p:nvPr/>
        </p:nvSpPr>
        <p:spPr>
          <a:xfrm>
            <a:off x="652900" y="1869780"/>
            <a:ext cx="10886199" cy="2092881"/>
          </a:xfrm>
          <a:prstGeom prst="rect">
            <a:avLst/>
          </a:prstGeom>
          <a:noFill/>
          <a:ln w="60325">
            <a:solidFill>
              <a:srgbClr val="FFC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lvl="0" algn="ctr" defTabSz="914378">
              <a:spcAft>
                <a:spcPts val="1200"/>
              </a:spcAft>
              <a:defRPr/>
            </a:pPr>
            <a:r>
              <a:rPr lang="zh-TW" altLang="en-US" sz="6000" b="1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肆、</a:t>
            </a:r>
            <a:r>
              <a:rPr lang="zh-TW" altLang="en-US" sz="6000" b="1" dirty="0">
                <a:solidFill>
                  <a:srgbClr val="0000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警察</a:t>
            </a:r>
            <a:r>
              <a:rPr lang="zh-TW" altLang="en-US" sz="6000" b="1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與</a:t>
            </a:r>
            <a:r>
              <a:rPr lang="zh-TW" altLang="en-US" sz="6000" b="1" dirty="0">
                <a:solidFill>
                  <a:srgbClr val="0000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地政士公會</a:t>
            </a:r>
            <a:r>
              <a:rPr lang="zh-TW" altLang="en-US" sz="6000" b="1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聯防</a:t>
            </a:r>
            <a:endParaRPr lang="en-US" altLang="zh-TW" sz="6000" b="1" dirty="0">
              <a:solidFill>
                <a:prstClr val="black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0" algn="ctr" defTabSz="914378">
              <a:spcAft>
                <a:spcPts val="1200"/>
              </a:spcAft>
              <a:defRPr/>
            </a:pPr>
            <a:r>
              <a:rPr lang="zh-TW" altLang="en-US" sz="6000" b="1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攔阻詐騙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5792EF6-ECA5-43C4-A49F-7F13F85F4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261" y="4303795"/>
            <a:ext cx="1179863" cy="209288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CEF8771-5D5D-49A4-964A-AD64FE8DE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767" y="5350235"/>
            <a:ext cx="1179864" cy="117986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D53E90A-42DA-4561-B967-9E0F997143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095" y="4342414"/>
            <a:ext cx="1738973" cy="167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88164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2487441C-CA11-41BF-80AA-1420F1D6F76B}"/>
              </a:ext>
            </a:extLst>
          </p:cNvPr>
          <p:cNvGrpSpPr/>
          <p:nvPr/>
        </p:nvGrpSpPr>
        <p:grpSpPr>
          <a:xfrm>
            <a:off x="3498601" y="1139092"/>
            <a:ext cx="4758351" cy="4579816"/>
            <a:chOff x="6959940" y="1441731"/>
            <a:chExt cx="4349667" cy="4360207"/>
          </a:xfrm>
        </p:grpSpPr>
        <p:grpSp>
          <p:nvGrpSpPr>
            <p:cNvPr id="7" name="Графика 18">
              <a:extLst>
                <a:ext uri="{FF2B5EF4-FFF2-40B4-BE49-F238E27FC236}">
                  <a16:creationId xmlns:a16="http://schemas.microsoft.com/office/drawing/2014/main" id="{8812ABAD-1C09-4C80-8D08-2541EA7F775F}"/>
                </a:ext>
              </a:extLst>
            </p:cNvPr>
            <p:cNvGrpSpPr/>
            <p:nvPr/>
          </p:nvGrpSpPr>
          <p:grpSpPr>
            <a:xfrm>
              <a:off x="6959940" y="1441731"/>
              <a:ext cx="4349667" cy="4360207"/>
              <a:chOff x="11871541" y="1343926"/>
              <a:chExt cx="7172922" cy="7190304"/>
            </a:xfrm>
          </p:grpSpPr>
          <p:grpSp>
            <p:nvGrpSpPr>
              <p:cNvPr id="12" name="Графика 18">
                <a:extLst>
                  <a:ext uri="{FF2B5EF4-FFF2-40B4-BE49-F238E27FC236}">
                    <a16:creationId xmlns:a16="http://schemas.microsoft.com/office/drawing/2014/main" id="{E3D868B7-9ACB-4964-B74E-98C4202D720F}"/>
                  </a:ext>
                </a:extLst>
              </p:cNvPr>
              <p:cNvGrpSpPr/>
              <p:nvPr/>
            </p:nvGrpSpPr>
            <p:grpSpPr>
              <a:xfrm>
                <a:off x="12003348" y="5081257"/>
                <a:ext cx="6177942" cy="3452973"/>
                <a:chOff x="12003348" y="5081257"/>
                <a:chExt cx="6177942" cy="3452973"/>
              </a:xfrm>
            </p:grpSpPr>
            <p:sp>
              <p:nvSpPr>
                <p:cNvPr id="23" name="Свободна форма: фигура 30">
                  <a:extLst>
                    <a:ext uri="{FF2B5EF4-FFF2-40B4-BE49-F238E27FC236}">
                      <a16:creationId xmlns:a16="http://schemas.microsoft.com/office/drawing/2014/main" id="{6B4C429C-9CA3-4D2C-AD12-3F18485582FD}"/>
                    </a:ext>
                  </a:extLst>
                </p:cNvPr>
                <p:cNvSpPr/>
                <p:nvPr/>
              </p:nvSpPr>
              <p:spPr>
                <a:xfrm>
                  <a:off x="12003348" y="6174686"/>
                  <a:ext cx="696911" cy="816920"/>
                </a:xfrm>
                <a:custGeom>
                  <a:avLst/>
                  <a:gdLst>
                    <a:gd name="connsiteX0" fmla="*/ 65152 w 696911"/>
                    <a:gd name="connsiteY0" fmla="*/ 657215 h 816920"/>
                    <a:gd name="connsiteX1" fmla="*/ 696912 w 696911"/>
                    <a:gd name="connsiteY1" fmla="*/ 782178 h 816920"/>
                    <a:gd name="connsiteX2" fmla="*/ 204001 w 696911"/>
                    <a:gd name="connsiteY2" fmla="*/ 0 h 816920"/>
                    <a:gd name="connsiteX3" fmla="*/ 65152 w 696911"/>
                    <a:gd name="connsiteY3" fmla="*/ 657215 h 816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6911" h="816920">
                      <a:moveTo>
                        <a:pt x="65152" y="657215"/>
                      </a:moveTo>
                      <a:cubicBezTo>
                        <a:pt x="244498" y="916398"/>
                        <a:pt x="696912" y="782178"/>
                        <a:pt x="696912" y="782178"/>
                      </a:cubicBezTo>
                      <a:cubicBezTo>
                        <a:pt x="510624" y="565806"/>
                        <a:pt x="340535" y="290424"/>
                        <a:pt x="204001" y="0"/>
                      </a:cubicBezTo>
                      <a:cubicBezTo>
                        <a:pt x="33912" y="189759"/>
                        <a:pt x="-77167" y="453571"/>
                        <a:pt x="65152" y="657215"/>
                      </a:cubicBezTo>
                      <a:close/>
                    </a:path>
                  </a:pathLst>
                </a:custGeom>
                <a:solidFill>
                  <a:srgbClr val="52637F"/>
                </a:solidFill>
                <a:ln w="115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455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grpSp>
              <p:nvGrpSpPr>
                <p:cNvPr id="24" name="Графика 18">
                  <a:extLst>
                    <a:ext uri="{FF2B5EF4-FFF2-40B4-BE49-F238E27FC236}">
                      <a16:creationId xmlns:a16="http://schemas.microsoft.com/office/drawing/2014/main" id="{DE31C217-B285-4624-A04C-3AF29B70B36C}"/>
                    </a:ext>
                  </a:extLst>
                </p:cNvPr>
                <p:cNvGrpSpPr/>
                <p:nvPr/>
              </p:nvGrpSpPr>
              <p:grpSpPr>
                <a:xfrm>
                  <a:off x="12068500" y="5081257"/>
                  <a:ext cx="6112790" cy="3452973"/>
                  <a:chOff x="12068500" y="5081257"/>
                  <a:chExt cx="6112790" cy="3452973"/>
                </a:xfrm>
              </p:grpSpPr>
              <p:sp>
                <p:nvSpPr>
                  <p:cNvPr id="25" name="Свободна форма: фигура 32">
                    <a:extLst>
                      <a:ext uri="{FF2B5EF4-FFF2-40B4-BE49-F238E27FC236}">
                        <a16:creationId xmlns:a16="http://schemas.microsoft.com/office/drawing/2014/main" id="{AE522723-FFBD-4CA5-8DF2-A37AA31AF23A}"/>
                      </a:ext>
                    </a:extLst>
                  </p:cNvPr>
                  <p:cNvSpPr/>
                  <p:nvPr/>
                </p:nvSpPr>
                <p:spPr>
                  <a:xfrm>
                    <a:off x="12068500" y="5081257"/>
                    <a:ext cx="6112790" cy="3452973"/>
                  </a:xfrm>
                  <a:custGeom>
                    <a:avLst/>
                    <a:gdLst>
                      <a:gd name="connsiteX0" fmla="*/ 4614388 w 6112790"/>
                      <a:gd name="connsiteY0" fmla="*/ 507953 h 3452973"/>
                      <a:gd name="connsiteX1" fmla="*/ 3253676 w 6112790"/>
                      <a:gd name="connsiteY1" fmla="*/ 0 h 3452973"/>
                      <a:gd name="connsiteX2" fmla="*/ 2213471 w 6112790"/>
                      <a:gd name="connsiteY2" fmla="*/ 991608 h 3452973"/>
                      <a:gd name="connsiteX3" fmla="*/ 1268147 w 6112790"/>
                      <a:gd name="connsiteY3" fmla="*/ 1665021 h 3452973"/>
                      <a:gd name="connsiteX4" fmla="*/ 453571 w 6112790"/>
                      <a:gd name="connsiteY4" fmla="*/ 1929990 h 3452973"/>
                      <a:gd name="connsiteX5" fmla="*/ 374890 w 6112790"/>
                      <a:gd name="connsiteY5" fmla="*/ 1926518 h 3452973"/>
                      <a:gd name="connsiteX6" fmla="*/ 0 w 6112790"/>
                      <a:gd name="connsiteY6" fmla="*/ 1750644 h 3452973"/>
                      <a:gd name="connsiteX7" fmla="*/ 3244419 w 6112790"/>
                      <a:gd name="connsiteY7" fmla="*/ 3437649 h 3452973"/>
                      <a:gd name="connsiteX8" fmla="*/ 5646492 w 6112790"/>
                      <a:gd name="connsiteY8" fmla="*/ 2168346 h 3452973"/>
                      <a:gd name="connsiteX9" fmla="*/ 6112791 w 6112790"/>
                      <a:gd name="connsiteY9" fmla="*/ 1511131 h 3452973"/>
                      <a:gd name="connsiteX10" fmla="*/ 4614388 w 6112790"/>
                      <a:gd name="connsiteY10" fmla="*/ 507953 h 3452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6112790" h="3452973">
                        <a:moveTo>
                          <a:pt x="4614388" y="507953"/>
                        </a:moveTo>
                        <a:cubicBezTo>
                          <a:pt x="3953702" y="211743"/>
                          <a:pt x="3323100" y="20827"/>
                          <a:pt x="3253676" y="0"/>
                        </a:cubicBezTo>
                        <a:cubicBezTo>
                          <a:pt x="3163424" y="98351"/>
                          <a:pt x="2735309" y="553078"/>
                          <a:pt x="2213471" y="991608"/>
                        </a:cubicBezTo>
                        <a:cubicBezTo>
                          <a:pt x="1868665" y="1282031"/>
                          <a:pt x="1550471" y="1508817"/>
                          <a:pt x="1268147" y="1665021"/>
                        </a:cubicBezTo>
                        <a:cubicBezTo>
                          <a:pt x="951110" y="1840896"/>
                          <a:pt x="678042" y="1929990"/>
                          <a:pt x="453571" y="1929990"/>
                        </a:cubicBezTo>
                        <a:cubicBezTo>
                          <a:pt x="426958" y="1929990"/>
                          <a:pt x="400346" y="1928833"/>
                          <a:pt x="374890" y="1926518"/>
                        </a:cubicBezTo>
                        <a:cubicBezTo>
                          <a:pt x="226785" y="1911477"/>
                          <a:pt x="100665" y="1852466"/>
                          <a:pt x="0" y="1750644"/>
                        </a:cubicBezTo>
                        <a:cubicBezTo>
                          <a:pt x="630602" y="2863744"/>
                          <a:pt x="1847838" y="3567241"/>
                          <a:pt x="3244419" y="3437649"/>
                        </a:cubicBezTo>
                        <a:cubicBezTo>
                          <a:pt x="4372560" y="3333513"/>
                          <a:pt x="5216063" y="2757293"/>
                          <a:pt x="5646492" y="2168346"/>
                        </a:cubicBezTo>
                        <a:cubicBezTo>
                          <a:pt x="5828152" y="1970487"/>
                          <a:pt x="5985513" y="1749487"/>
                          <a:pt x="6112791" y="1511131"/>
                        </a:cubicBezTo>
                        <a:cubicBezTo>
                          <a:pt x="5870964" y="1184838"/>
                          <a:pt x="5360696" y="842345"/>
                          <a:pt x="4614388" y="507953"/>
                        </a:cubicBezTo>
                        <a:close/>
                      </a:path>
                    </a:pathLst>
                  </a:custGeom>
                  <a:solidFill>
                    <a:srgbClr val="A0ADC1"/>
                  </a:solidFill>
                  <a:ln w="1156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 sz="1455" dirty="0">
                      <a:solidFill>
                        <a:prstClr val="black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  <p:sp>
                <p:nvSpPr>
                  <p:cNvPr id="26" name="Свободна форма: фигура 33">
                    <a:extLst>
                      <a:ext uri="{FF2B5EF4-FFF2-40B4-BE49-F238E27FC236}">
                        <a16:creationId xmlns:a16="http://schemas.microsoft.com/office/drawing/2014/main" id="{B9F811C2-69BA-431F-BC5F-E8CA2231CFC3}"/>
                      </a:ext>
                    </a:extLst>
                  </p:cNvPr>
                  <p:cNvSpPr/>
                  <p:nvPr/>
                </p:nvSpPr>
                <p:spPr>
                  <a:xfrm>
                    <a:off x="14997039" y="5081257"/>
                    <a:ext cx="3184251" cy="1735602"/>
                  </a:xfrm>
                  <a:custGeom>
                    <a:avLst/>
                    <a:gdLst>
                      <a:gd name="connsiteX0" fmla="*/ 1685848 w 3184251"/>
                      <a:gd name="connsiteY0" fmla="*/ 507953 h 1735602"/>
                      <a:gd name="connsiteX1" fmla="*/ 325136 w 3184251"/>
                      <a:gd name="connsiteY1" fmla="*/ 0 h 1735602"/>
                      <a:gd name="connsiteX2" fmla="*/ 0 w 3184251"/>
                      <a:gd name="connsiteY2" fmla="*/ 335550 h 1735602"/>
                      <a:gd name="connsiteX3" fmla="*/ 42811 w 3184251"/>
                      <a:gd name="connsiteY3" fmla="*/ 343649 h 1735602"/>
                      <a:gd name="connsiteX4" fmla="*/ 402660 w 3184251"/>
                      <a:gd name="connsiteY4" fmla="*/ 47440 h 1735602"/>
                      <a:gd name="connsiteX5" fmla="*/ 1773785 w 3184251"/>
                      <a:gd name="connsiteY5" fmla="*/ 746309 h 1735602"/>
                      <a:gd name="connsiteX6" fmla="*/ 3052346 w 3184251"/>
                      <a:gd name="connsiteY6" fmla="*/ 1735602 h 1735602"/>
                      <a:gd name="connsiteX7" fmla="*/ 3184251 w 3184251"/>
                      <a:gd name="connsiteY7" fmla="*/ 1512288 h 1735602"/>
                      <a:gd name="connsiteX8" fmla="*/ 1685848 w 3184251"/>
                      <a:gd name="connsiteY8" fmla="*/ 507953 h 1735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184251" h="1735602">
                        <a:moveTo>
                          <a:pt x="1685848" y="507953"/>
                        </a:moveTo>
                        <a:cubicBezTo>
                          <a:pt x="1025162" y="211743"/>
                          <a:pt x="394560" y="20827"/>
                          <a:pt x="325136" y="0"/>
                        </a:cubicBezTo>
                        <a:cubicBezTo>
                          <a:pt x="282325" y="46283"/>
                          <a:pt x="165461" y="170089"/>
                          <a:pt x="0" y="335550"/>
                        </a:cubicBezTo>
                        <a:cubicBezTo>
                          <a:pt x="15042" y="327450"/>
                          <a:pt x="31241" y="333235"/>
                          <a:pt x="42811" y="343649"/>
                        </a:cubicBezTo>
                        <a:cubicBezTo>
                          <a:pt x="225628" y="199016"/>
                          <a:pt x="354063" y="89094"/>
                          <a:pt x="402660" y="47440"/>
                        </a:cubicBezTo>
                        <a:cubicBezTo>
                          <a:pt x="472084" y="77524"/>
                          <a:pt x="1113099" y="355220"/>
                          <a:pt x="1773785" y="746309"/>
                        </a:cubicBezTo>
                        <a:cubicBezTo>
                          <a:pt x="2359262" y="1092272"/>
                          <a:pt x="2789691" y="1426665"/>
                          <a:pt x="3052346" y="1735602"/>
                        </a:cubicBezTo>
                        <a:cubicBezTo>
                          <a:pt x="3098629" y="1662707"/>
                          <a:pt x="3143754" y="1588654"/>
                          <a:pt x="3184251" y="1512288"/>
                        </a:cubicBezTo>
                        <a:cubicBezTo>
                          <a:pt x="2942424" y="1184838"/>
                          <a:pt x="2432157" y="842345"/>
                          <a:pt x="1685848" y="507953"/>
                        </a:cubicBezTo>
                        <a:close/>
                      </a:path>
                    </a:pathLst>
                  </a:custGeom>
                  <a:solidFill>
                    <a:srgbClr val="52637F"/>
                  </a:solidFill>
                  <a:ln w="1156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 sz="1455">
                      <a:solidFill>
                        <a:prstClr val="black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</p:grpSp>
          </p:grpSp>
          <p:grpSp>
            <p:nvGrpSpPr>
              <p:cNvPr id="13" name="Графика 18">
                <a:extLst>
                  <a:ext uri="{FF2B5EF4-FFF2-40B4-BE49-F238E27FC236}">
                    <a16:creationId xmlns:a16="http://schemas.microsoft.com/office/drawing/2014/main" id="{130EC426-18B8-4F62-A465-DB1461E630EB}"/>
                  </a:ext>
                </a:extLst>
              </p:cNvPr>
              <p:cNvGrpSpPr/>
              <p:nvPr/>
            </p:nvGrpSpPr>
            <p:grpSpPr>
              <a:xfrm>
                <a:off x="15233473" y="1827581"/>
                <a:ext cx="3810990" cy="5590395"/>
                <a:chOff x="15233473" y="1827581"/>
                <a:chExt cx="3810990" cy="5590395"/>
              </a:xfrm>
            </p:grpSpPr>
            <p:sp>
              <p:nvSpPr>
                <p:cNvPr id="19" name="Свободна форма: фигура 35">
                  <a:extLst>
                    <a:ext uri="{FF2B5EF4-FFF2-40B4-BE49-F238E27FC236}">
                      <a16:creationId xmlns:a16="http://schemas.microsoft.com/office/drawing/2014/main" id="{4C20D37D-7EBB-4180-9892-3C06DDBE57DF}"/>
                    </a:ext>
                  </a:extLst>
                </p:cNvPr>
                <p:cNvSpPr/>
                <p:nvPr/>
              </p:nvSpPr>
              <p:spPr>
                <a:xfrm>
                  <a:off x="17629369" y="6592388"/>
                  <a:ext cx="764704" cy="825588"/>
                </a:xfrm>
                <a:custGeom>
                  <a:avLst/>
                  <a:gdLst>
                    <a:gd name="connsiteX0" fmla="*/ 551921 w 764704"/>
                    <a:gd name="connsiteY0" fmla="*/ 0 h 825588"/>
                    <a:gd name="connsiteX1" fmla="*/ 551921 w 764704"/>
                    <a:gd name="connsiteY1" fmla="*/ 0 h 825588"/>
                    <a:gd name="connsiteX2" fmla="*/ 85623 w 764704"/>
                    <a:gd name="connsiteY2" fmla="*/ 657215 h 825588"/>
                    <a:gd name="connsiteX3" fmla="*/ 0 w 764704"/>
                    <a:gd name="connsiteY3" fmla="*/ 767136 h 825588"/>
                    <a:gd name="connsiteX4" fmla="*/ 724325 w 764704"/>
                    <a:gd name="connsiteY4" fmla="*/ 622503 h 825588"/>
                    <a:gd name="connsiteX5" fmla="*/ 551921 w 764704"/>
                    <a:gd name="connsiteY5" fmla="*/ 0 h 825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64704" h="825588">
                      <a:moveTo>
                        <a:pt x="551921" y="0"/>
                      </a:moveTo>
                      <a:lnTo>
                        <a:pt x="551921" y="0"/>
                      </a:lnTo>
                      <a:cubicBezTo>
                        <a:pt x="423487" y="238356"/>
                        <a:pt x="266125" y="459356"/>
                        <a:pt x="85623" y="657215"/>
                      </a:cubicBezTo>
                      <a:cubicBezTo>
                        <a:pt x="59011" y="694241"/>
                        <a:pt x="30084" y="730110"/>
                        <a:pt x="0" y="767136"/>
                      </a:cubicBezTo>
                      <a:cubicBezTo>
                        <a:pt x="259183" y="859702"/>
                        <a:pt x="592419" y="863173"/>
                        <a:pt x="724325" y="622503"/>
                      </a:cubicBezTo>
                      <a:cubicBezTo>
                        <a:pt x="875900" y="345963"/>
                        <a:pt x="551921" y="0"/>
                        <a:pt x="551921" y="0"/>
                      </a:cubicBezTo>
                      <a:close/>
                    </a:path>
                  </a:pathLst>
                </a:custGeom>
                <a:solidFill>
                  <a:srgbClr val="C6A000"/>
                </a:solidFill>
                <a:ln w="115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455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grpSp>
              <p:nvGrpSpPr>
                <p:cNvPr id="20" name="Графика 18">
                  <a:extLst>
                    <a:ext uri="{FF2B5EF4-FFF2-40B4-BE49-F238E27FC236}">
                      <a16:creationId xmlns:a16="http://schemas.microsoft.com/office/drawing/2014/main" id="{8EDE04A7-69E5-4295-ACB1-09B4EAEB3160}"/>
                    </a:ext>
                  </a:extLst>
                </p:cNvPr>
                <p:cNvGrpSpPr/>
                <p:nvPr/>
              </p:nvGrpSpPr>
              <p:grpSpPr>
                <a:xfrm>
                  <a:off x="15233473" y="1827581"/>
                  <a:ext cx="3810990" cy="5463687"/>
                  <a:chOff x="15233473" y="1827581"/>
                  <a:chExt cx="3810990" cy="5463687"/>
                </a:xfrm>
              </p:grpSpPr>
              <p:sp>
                <p:nvSpPr>
                  <p:cNvPr id="21" name="Свободна форма: фигура 37">
                    <a:extLst>
                      <a:ext uri="{FF2B5EF4-FFF2-40B4-BE49-F238E27FC236}">
                        <a16:creationId xmlns:a16="http://schemas.microsoft.com/office/drawing/2014/main" id="{F34C0FB3-E480-46B9-85AA-2F84DE0AEC9E}"/>
                      </a:ext>
                    </a:extLst>
                  </p:cNvPr>
                  <p:cNvSpPr/>
                  <p:nvPr/>
                </p:nvSpPr>
                <p:spPr>
                  <a:xfrm>
                    <a:off x="15233473" y="1871563"/>
                    <a:ext cx="3810990" cy="5419705"/>
                  </a:xfrm>
                  <a:custGeom>
                    <a:avLst/>
                    <a:gdLst>
                      <a:gd name="connsiteX0" fmla="*/ 279619 w 3810990"/>
                      <a:gd name="connsiteY0" fmla="*/ 0 h 5419707"/>
                      <a:gd name="connsiteX1" fmla="*/ 765 w 3810990"/>
                      <a:gd name="connsiteY1" fmla="*/ 1776100 h 5419707"/>
                      <a:gd name="connsiteX2" fmla="*/ 110687 w 3810990"/>
                      <a:gd name="connsiteY2" fmla="*/ 3220121 h 5419707"/>
                      <a:gd name="connsiteX3" fmla="*/ 1464456 w 3810990"/>
                      <a:gd name="connsiteY3" fmla="*/ 3726916 h 5419707"/>
                      <a:gd name="connsiteX4" fmla="*/ 2482676 w 3810990"/>
                      <a:gd name="connsiteY4" fmla="*/ 4284624 h 5419707"/>
                      <a:gd name="connsiteX5" fmla="*/ 3107493 w 3810990"/>
                      <a:gd name="connsiteY5" fmla="*/ 4975393 h 5419707"/>
                      <a:gd name="connsiteX6" fmla="*/ 3100551 w 3810990"/>
                      <a:gd name="connsiteY6" fmla="*/ 5419707 h 5419707"/>
                      <a:gd name="connsiteX7" fmla="*/ 3810991 w 3810990"/>
                      <a:gd name="connsiteY7" fmla="*/ 3232849 h 5419707"/>
                      <a:gd name="connsiteX8" fmla="*/ 3209315 w 3810990"/>
                      <a:gd name="connsiteY8" fmla="*/ 1423194 h 5419707"/>
                      <a:gd name="connsiteX9" fmla="*/ 279619 w 3810990"/>
                      <a:gd name="connsiteY9" fmla="*/ 0 h 5419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810990" h="5419707">
                        <a:moveTo>
                          <a:pt x="279619" y="0"/>
                        </a:moveTo>
                        <a:cubicBezTo>
                          <a:pt x="86388" y="357534"/>
                          <a:pt x="-9648" y="962681"/>
                          <a:pt x="765" y="1776100"/>
                        </a:cubicBezTo>
                        <a:cubicBezTo>
                          <a:pt x="10022" y="2490011"/>
                          <a:pt x="97959" y="3134498"/>
                          <a:pt x="110687" y="3220121"/>
                        </a:cubicBezTo>
                        <a:cubicBezTo>
                          <a:pt x="219451" y="3253676"/>
                          <a:pt x="828069" y="3442278"/>
                          <a:pt x="1464456" y="3726916"/>
                        </a:cubicBezTo>
                        <a:cubicBezTo>
                          <a:pt x="1875215" y="3910890"/>
                          <a:pt x="2217708" y="4098335"/>
                          <a:pt x="2482676" y="4284624"/>
                        </a:cubicBezTo>
                        <a:cubicBezTo>
                          <a:pt x="2814755" y="4518351"/>
                          <a:pt x="3025341" y="4750922"/>
                          <a:pt x="3107493" y="4975393"/>
                        </a:cubicBezTo>
                        <a:cubicBezTo>
                          <a:pt x="3163032" y="5126969"/>
                          <a:pt x="3160718" y="5275074"/>
                          <a:pt x="3100551" y="5419707"/>
                        </a:cubicBezTo>
                        <a:cubicBezTo>
                          <a:pt x="3547179" y="4806461"/>
                          <a:pt x="3810991" y="4049738"/>
                          <a:pt x="3810991" y="3232849"/>
                        </a:cubicBezTo>
                        <a:cubicBezTo>
                          <a:pt x="3810991" y="2684398"/>
                          <a:pt x="3506681" y="1843210"/>
                          <a:pt x="3209315" y="1423194"/>
                        </a:cubicBezTo>
                        <a:cubicBezTo>
                          <a:pt x="2534744" y="467456"/>
                          <a:pt x="1148576" y="0"/>
                          <a:pt x="279619" y="0"/>
                        </a:cubicBezTo>
                        <a:close/>
                      </a:path>
                    </a:pathLst>
                  </a:custGeom>
                  <a:solidFill>
                    <a:srgbClr val="FDD007"/>
                  </a:solidFill>
                  <a:ln w="1156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 sz="1455" dirty="0">
                      <a:solidFill>
                        <a:prstClr val="black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  <p:sp>
                <p:nvSpPr>
                  <p:cNvPr id="22" name="Свободна форма: фигура 38">
                    <a:extLst>
                      <a:ext uri="{FF2B5EF4-FFF2-40B4-BE49-F238E27FC236}">
                        <a16:creationId xmlns:a16="http://schemas.microsoft.com/office/drawing/2014/main" id="{481EC39B-A557-4469-A317-CB6B942117B6}"/>
                      </a:ext>
                    </a:extLst>
                  </p:cNvPr>
                  <p:cNvSpPr/>
                  <p:nvPr/>
                </p:nvSpPr>
                <p:spPr>
                  <a:xfrm>
                    <a:off x="15233473" y="1827581"/>
                    <a:ext cx="598969" cy="3382110"/>
                  </a:xfrm>
                  <a:custGeom>
                    <a:avLst/>
                    <a:gdLst>
                      <a:gd name="connsiteX0" fmla="*/ 594341 w 598969"/>
                      <a:gd name="connsiteY0" fmla="*/ 3330042 h 3382110"/>
                      <a:gd name="connsiteX1" fmla="*/ 144241 w 598969"/>
                      <a:gd name="connsiteY1" fmla="*/ 3140283 h 3382110"/>
                      <a:gd name="connsiteX2" fmla="*/ 148870 w 598969"/>
                      <a:gd name="connsiteY2" fmla="*/ 1648822 h 3382110"/>
                      <a:gd name="connsiteX3" fmla="*/ 489048 w 598969"/>
                      <a:gd name="connsiteY3" fmla="*/ 8099 h 3382110"/>
                      <a:gd name="connsiteX4" fmla="*/ 279619 w 598969"/>
                      <a:gd name="connsiteY4" fmla="*/ 0 h 3382110"/>
                      <a:gd name="connsiteX5" fmla="*/ 765 w 598969"/>
                      <a:gd name="connsiteY5" fmla="*/ 1776100 h 3382110"/>
                      <a:gd name="connsiteX6" fmla="*/ 110687 w 598969"/>
                      <a:gd name="connsiteY6" fmla="*/ 3220121 h 3382110"/>
                      <a:gd name="connsiteX7" fmla="*/ 598969 w 598969"/>
                      <a:gd name="connsiteY7" fmla="*/ 3382110 h 3382110"/>
                      <a:gd name="connsiteX8" fmla="*/ 594341 w 598969"/>
                      <a:gd name="connsiteY8" fmla="*/ 3330042 h 3382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98969" h="3382110">
                        <a:moveTo>
                          <a:pt x="594341" y="3330042"/>
                        </a:moveTo>
                        <a:cubicBezTo>
                          <a:pt x="364084" y="3228220"/>
                          <a:pt x="196310" y="3161110"/>
                          <a:pt x="144241" y="3140283"/>
                        </a:cubicBezTo>
                        <a:cubicBezTo>
                          <a:pt x="138456" y="3050032"/>
                          <a:pt x="100273" y="2382403"/>
                          <a:pt x="148870" y="1648822"/>
                        </a:cubicBezTo>
                        <a:cubicBezTo>
                          <a:pt x="196310" y="927969"/>
                          <a:pt x="312016" y="372576"/>
                          <a:pt x="489048" y="8099"/>
                        </a:cubicBezTo>
                        <a:cubicBezTo>
                          <a:pt x="416153" y="2314"/>
                          <a:pt x="346728" y="0"/>
                          <a:pt x="279619" y="0"/>
                        </a:cubicBezTo>
                        <a:cubicBezTo>
                          <a:pt x="86388" y="357534"/>
                          <a:pt x="-9648" y="962681"/>
                          <a:pt x="765" y="1776100"/>
                        </a:cubicBezTo>
                        <a:cubicBezTo>
                          <a:pt x="10022" y="2490011"/>
                          <a:pt x="97959" y="3134498"/>
                          <a:pt x="110687" y="3220121"/>
                        </a:cubicBezTo>
                        <a:cubicBezTo>
                          <a:pt x="166226" y="3236320"/>
                          <a:pt x="349043" y="3293016"/>
                          <a:pt x="598969" y="3382110"/>
                        </a:cubicBezTo>
                        <a:cubicBezTo>
                          <a:pt x="596655" y="3365911"/>
                          <a:pt x="595498" y="3347398"/>
                          <a:pt x="594341" y="3330042"/>
                        </a:cubicBezTo>
                        <a:close/>
                      </a:path>
                    </a:pathLst>
                  </a:custGeom>
                  <a:solidFill>
                    <a:srgbClr val="C6A000"/>
                  </a:solidFill>
                  <a:ln w="1156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 sz="1455">
                      <a:solidFill>
                        <a:prstClr val="black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</p:grpSp>
          </p:grpSp>
          <p:grpSp>
            <p:nvGrpSpPr>
              <p:cNvPr id="14" name="Графика 18">
                <a:extLst>
                  <a:ext uri="{FF2B5EF4-FFF2-40B4-BE49-F238E27FC236}">
                    <a16:creationId xmlns:a16="http://schemas.microsoft.com/office/drawing/2014/main" id="{7E105CF9-DBB8-472F-9585-449BD79FA687}"/>
                  </a:ext>
                </a:extLst>
              </p:cNvPr>
              <p:cNvGrpSpPr/>
              <p:nvPr/>
            </p:nvGrpSpPr>
            <p:grpSpPr>
              <a:xfrm>
                <a:off x="11871541" y="1343926"/>
                <a:ext cx="4568362" cy="5614095"/>
                <a:chOff x="11871541" y="1343926"/>
                <a:chExt cx="4568362" cy="5614095"/>
              </a:xfrm>
            </p:grpSpPr>
            <p:sp>
              <p:nvSpPr>
                <p:cNvPr id="16" name="Свободна форма: фигура 40">
                  <a:extLst>
                    <a:ext uri="{FF2B5EF4-FFF2-40B4-BE49-F238E27FC236}">
                      <a16:creationId xmlns:a16="http://schemas.microsoft.com/office/drawing/2014/main" id="{93A8AE1D-805A-4F24-8FF7-29AB56D7DC22}"/>
                    </a:ext>
                  </a:extLst>
                </p:cNvPr>
                <p:cNvSpPr/>
                <p:nvPr/>
              </p:nvSpPr>
              <p:spPr>
                <a:xfrm>
                  <a:off x="15512578" y="1406924"/>
                  <a:ext cx="927325" cy="557190"/>
                </a:xfrm>
                <a:custGeom>
                  <a:avLst/>
                  <a:gdLst>
                    <a:gd name="connsiteX0" fmla="*/ 514 w 927325"/>
                    <a:gd name="connsiteY0" fmla="*/ 420657 h 557190"/>
                    <a:gd name="connsiteX1" fmla="*/ 927326 w 927325"/>
                    <a:gd name="connsiteY1" fmla="*/ 557191 h 557190"/>
                    <a:gd name="connsiteX2" fmla="*/ 493425 w 927325"/>
                    <a:gd name="connsiteY2" fmla="*/ 641 h 557190"/>
                    <a:gd name="connsiteX3" fmla="*/ 514 w 927325"/>
                    <a:gd name="connsiteY3" fmla="*/ 420657 h 557190"/>
                    <a:gd name="connsiteX4" fmla="*/ 514 w 927325"/>
                    <a:gd name="connsiteY4" fmla="*/ 420657 h 557190"/>
                    <a:gd name="connsiteX5" fmla="*/ 514 w 927325"/>
                    <a:gd name="connsiteY5" fmla="*/ 420657 h 5571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27325" h="557190">
                      <a:moveTo>
                        <a:pt x="514" y="420657"/>
                      </a:moveTo>
                      <a:cubicBezTo>
                        <a:pt x="271268" y="420657"/>
                        <a:pt x="592933" y="465782"/>
                        <a:pt x="927326" y="557191"/>
                      </a:cubicBezTo>
                      <a:cubicBezTo>
                        <a:pt x="892614" y="293379"/>
                        <a:pt x="753765" y="16840"/>
                        <a:pt x="493425" y="641"/>
                      </a:cubicBezTo>
                      <a:cubicBezTo>
                        <a:pt x="178703" y="-19029"/>
                        <a:pt x="-643" y="420657"/>
                        <a:pt x="514" y="420657"/>
                      </a:cubicBezTo>
                      <a:lnTo>
                        <a:pt x="514" y="420657"/>
                      </a:lnTo>
                      <a:cubicBezTo>
                        <a:pt x="-643" y="420657"/>
                        <a:pt x="514" y="420657"/>
                        <a:pt x="514" y="420657"/>
                      </a:cubicBezTo>
                      <a:close/>
                    </a:path>
                  </a:pathLst>
                </a:custGeom>
                <a:solidFill>
                  <a:srgbClr val="B71100"/>
                </a:solidFill>
                <a:ln w="115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455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17" name="Свободна форма: фигура 41">
                  <a:extLst>
                    <a:ext uri="{FF2B5EF4-FFF2-40B4-BE49-F238E27FC236}">
                      <a16:creationId xmlns:a16="http://schemas.microsoft.com/office/drawing/2014/main" id="{E65E5369-1AC5-49AA-B9E6-AAAD69261757}"/>
                    </a:ext>
                  </a:extLst>
                </p:cNvPr>
                <p:cNvSpPr/>
                <p:nvPr/>
              </p:nvSpPr>
              <p:spPr>
                <a:xfrm>
                  <a:off x="11871541" y="1343926"/>
                  <a:ext cx="4156444" cy="5612937"/>
                </a:xfrm>
                <a:custGeom>
                  <a:avLst/>
                  <a:gdLst>
                    <a:gd name="connsiteX0" fmla="*/ 828718 w 4156445"/>
                    <a:gd name="connsiteY0" fmla="*/ 5612938 h 5612937"/>
                    <a:gd name="connsiteX1" fmla="*/ 2386132 w 4156445"/>
                    <a:gd name="connsiteY1" fmla="*/ 4700011 h 5612937"/>
                    <a:gd name="connsiteX2" fmla="*/ 3433278 w 4156445"/>
                    <a:gd name="connsiteY2" fmla="*/ 3699147 h 5612937"/>
                    <a:gd name="connsiteX3" fmla="*/ 3324514 w 4156445"/>
                    <a:gd name="connsiteY3" fmla="*/ 2259754 h 5612937"/>
                    <a:gd name="connsiteX4" fmla="*/ 3403195 w 4156445"/>
                    <a:gd name="connsiteY4" fmla="*/ 1101529 h 5612937"/>
                    <a:gd name="connsiteX5" fmla="*/ 3767671 w 4156445"/>
                    <a:gd name="connsiteY5" fmla="*/ 244141 h 5612937"/>
                    <a:gd name="connsiteX6" fmla="*/ 4156446 w 4156445"/>
                    <a:gd name="connsiteY6" fmla="*/ 64796 h 5612937"/>
                    <a:gd name="connsiteX7" fmla="*/ 3455263 w 4156445"/>
                    <a:gd name="connsiteY7" fmla="*/ 0 h 5612937"/>
                    <a:gd name="connsiteX8" fmla="*/ 1414 w 4156445"/>
                    <a:gd name="connsiteY8" fmla="*/ 3613524 h 5612937"/>
                    <a:gd name="connsiteX9" fmla="*/ 828718 w 4156445"/>
                    <a:gd name="connsiteY9" fmla="*/ 5612938 h 5612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156445" h="5612937">
                      <a:moveTo>
                        <a:pt x="828718" y="5612938"/>
                      </a:moveTo>
                      <a:cubicBezTo>
                        <a:pt x="1227906" y="5537728"/>
                        <a:pt x="1759001" y="5227634"/>
                        <a:pt x="2386132" y="4700011"/>
                      </a:cubicBezTo>
                      <a:cubicBezTo>
                        <a:pt x="2932268" y="4240655"/>
                        <a:pt x="3374268" y="3763943"/>
                        <a:pt x="3433278" y="3699147"/>
                      </a:cubicBezTo>
                      <a:cubicBezTo>
                        <a:pt x="3417079" y="3581126"/>
                        <a:pt x="3333771" y="2952838"/>
                        <a:pt x="3324514" y="2259754"/>
                      </a:cubicBezTo>
                      <a:cubicBezTo>
                        <a:pt x="3318728" y="1809655"/>
                        <a:pt x="3345341" y="1419723"/>
                        <a:pt x="3403195" y="1101529"/>
                      </a:cubicBezTo>
                      <a:cubicBezTo>
                        <a:pt x="3476090" y="701183"/>
                        <a:pt x="3598739" y="413073"/>
                        <a:pt x="3767671" y="244141"/>
                      </a:cubicBezTo>
                      <a:cubicBezTo>
                        <a:pt x="3877593" y="135377"/>
                        <a:pt x="4008341" y="75209"/>
                        <a:pt x="4156446" y="64796"/>
                      </a:cubicBezTo>
                      <a:cubicBezTo>
                        <a:pt x="3929661" y="23141"/>
                        <a:pt x="3695933" y="0"/>
                        <a:pt x="3455263" y="0"/>
                      </a:cubicBezTo>
                      <a:cubicBezTo>
                        <a:pt x="1402624" y="0"/>
                        <a:pt x="-51811" y="1560885"/>
                        <a:pt x="1414" y="3613524"/>
                      </a:cubicBezTo>
                      <a:cubicBezTo>
                        <a:pt x="17613" y="4211728"/>
                        <a:pt x="376304" y="5085315"/>
                        <a:pt x="828718" y="5612938"/>
                      </a:cubicBezTo>
                      <a:close/>
                    </a:path>
                  </a:pathLst>
                </a:custGeom>
                <a:solidFill>
                  <a:srgbClr val="F04D23"/>
                </a:solidFill>
                <a:ln w="115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455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18" name="Свободна форма: фигура 42">
                  <a:extLst>
                    <a:ext uri="{FF2B5EF4-FFF2-40B4-BE49-F238E27FC236}">
                      <a16:creationId xmlns:a16="http://schemas.microsoft.com/office/drawing/2014/main" id="{1A7126C0-AAB9-4F9B-99FD-818315776ED6}"/>
                    </a:ext>
                  </a:extLst>
                </p:cNvPr>
                <p:cNvSpPr/>
                <p:nvPr/>
              </p:nvSpPr>
              <p:spPr>
                <a:xfrm>
                  <a:off x="12560254" y="4970178"/>
                  <a:ext cx="2744565" cy="1987843"/>
                </a:xfrm>
                <a:custGeom>
                  <a:avLst/>
                  <a:gdLst>
                    <a:gd name="connsiteX0" fmla="*/ 1595597 w 2744565"/>
                    <a:gd name="connsiteY0" fmla="*/ 958053 h 1987843"/>
                    <a:gd name="connsiteX1" fmla="*/ 0 w 2744565"/>
                    <a:gd name="connsiteY1" fmla="*/ 1809655 h 1987843"/>
                    <a:gd name="connsiteX2" fmla="*/ 140005 w 2744565"/>
                    <a:gd name="connsiteY2" fmla="*/ 1987843 h 1987843"/>
                    <a:gd name="connsiteX3" fmla="*/ 1697419 w 2744565"/>
                    <a:gd name="connsiteY3" fmla="*/ 1074916 h 1987843"/>
                    <a:gd name="connsiteX4" fmla="*/ 2744566 w 2744565"/>
                    <a:gd name="connsiteY4" fmla="*/ 74052 h 1987843"/>
                    <a:gd name="connsiteX5" fmla="*/ 2734152 w 2744565"/>
                    <a:gd name="connsiteY5" fmla="*/ 0 h 1987843"/>
                    <a:gd name="connsiteX6" fmla="*/ 1595597 w 2744565"/>
                    <a:gd name="connsiteY6" fmla="*/ 958053 h 1987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44565" h="1987843">
                      <a:moveTo>
                        <a:pt x="1595597" y="958053"/>
                      </a:moveTo>
                      <a:cubicBezTo>
                        <a:pt x="959209" y="1430136"/>
                        <a:pt x="417702" y="1718246"/>
                        <a:pt x="0" y="1809655"/>
                      </a:cubicBezTo>
                      <a:cubicBezTo>
                        <a:pt x="45126" y="1872136"/>
                        <a:pt x="91408" y="1932304"/>
                        <a:pt x="140005" y="1987843"/>
                      </a:cubicBezTo>
                      <a:cubicBezTo>
                        <a:pt x="539194" y="1912634"/>
                        <a:pt x="1070288" y="1602539"/>
                        <a:pt x="1697419" y="1074916"/>
                      </a:cubicBezTo>
                      <a:cubicBezTo>
                        <a:pt x="2243555" y="615560"/>
                        <a:pt x="2685555" y="138848"/>
                        <a:pt x="2744566" y="74052"/>
                      </a:cubicBezTo>
                      <a:cubicBezTo>
                        <a:pt x="2742251" y="57853"/>
                        <a:pt x="2738780" y="32398"/>
                        <a:pt x="2734152" y="0"/>
                      </a:cubicBezTo>
                      <a:cubicBezTo>
                        <a:pt x="2587204" y="140005"/>
                        <a:pt x="2133634" y="558864"/>
                        <a:pt x="1595597" y="958053"/>
                      </a:cubicBezTo>
                      <a:close/>
                    </a:path>
                  </a:pathLst>
                </a:custGeom>
                <a:solidFill>
                  <a:srgbClr val="B71100"/>
                </a:solidFill>
                <a:ln w="115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455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p:grpSp>
          <p:sp>
            <p:nvSpPr>
              <p:cNvPr id="15" name="Свободна форма: фигура 43">
                <a:extLst>
                  <a:ext uri="{FF2B5EF4-FFF2-40B4-BE49-F238E27FC236}">
                    <a16:creationId xmlns:a16="http://schemas.microsoft.com/office/drawing/2014/main" id="{73E061A7-2BED-474E-9C76-25F6D2123F12}"/>
                  </a:ext>
                </a:extLst>
              </p:cNvPr>
              <p:cNvSpPr/>
              <p:nvPr/>
            </p:nvSpPr>
            <p:spPr>
              <a:xfrm>
                <a:off x="14092212" y="3826996"/>
                <a:ext cx="2469184" cy="2469184"/>
              </a:xfrm>
              <a:custGeom>
                <a:avLst/>
                <a:gdLst>
                  <a:gd name="connsiteX0" fmla="*/ 2469183 w 2469183"/>
                  <a:gd name="connsiteY0" fmla="*/ 1234592 h 2469183"/>
                  <a:gd name="connsiteX1" fmla="*/ 1234591 w 2469183"/>
                  <a:gd name="connsiteY1" fmla="*/ 2469183 h 2469183"/>
                  <a:gd name="connsiteX2" fmla="*/ 0 w 2469183"/>
                  <a:gd name="connsiteY2" fmla="*/ 1234592 h 2469183"/>
                  <a:gd name="connsiteX3" fmla="*/ 1234591 w 2469183"/>
                  <a:gd name="connsiteY3" fmla="*/ 0 h 2469183"/>
                  <a:gd name="connsiteX4" fmla="*/ 2469183 w 2469183"/>
                  <a:gd name="connsiteY4" fmla="*/ 1234592 h 2469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9183" h="2469183">
                    <a:moveTo>
                      <a:pt x="2469183" y="1234592"/>
                    </a:moveTo>
                    <a:cubicBezTo>
                      <a:pt x="2469183" y="1916438"/>
                      <a:pt x="1916438" y="2469183"/>
                      <a:pt x="1234591" y="2469183"/>
                    </a:cubicBezTo>
                    <a:cubicBezTo>
                      <a:pt x="552745" y="2469183"/>
                      <a:pt x="0" y="1916438"/>
                      <a:pt x="0" y="1234592"/>
                    </a:cubicBezTo>
                    <a:cubicBezTo>
                      <a:pt x="0" y="552746"/>
                      <a:pt x="552745" y="0"/>
                      <a:pt x="1234591" y="0"/>
                    </a:cubicBezTo>
                    <a:cubicBezTo>
                      <a:pt x="1916437" y="0"/>
                      <a:pt x="2469183" y="552746"/>
                      <a:pt x="2469183" y="12345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5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 sz="1455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167C631-8745-453C-9901-1AED9AE85819}"/>
                </a:ext>
              </a:extLst>
            </p:cNvPr>
            <p:cNvSpPr/>
            <p:nvPr/>
          </p:nvSpPr>
          <p:spPr>
            <a:xfrm>
              <a:off x="7213883" y="2629002"/>
              <a:ext cx="1045070" cy="12990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defTabSz="914377" eaLnBrk="0" fontAlgn="base" hangingPunct="0">
                <a:lnSpc>
                  <a:spcPts val="4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TW" altLang="en-US" sz="3733" b="1" dirty="0">
                  <a:latin typeface="Arial"/>
                  <a:ea typeface="Microsoft YaHei"/>
                  <a:cs typeface="+mn-ea"/>
                  <a:sym typeface="+mn-lt"/>
                </a:rPr>
                <a:t>橫向</a:t>
              </a:r>
              <a:endParaRPr kumimoji="1" lang="en-US" altLang="zh-TW" sz="3733" b="1" dirty="0">
                <a:latin typeface="Arial"/>
                <a:ea typeface="Microsoft YaHei"/>
                <a:cs typeface="+mn-ea"/>
                <a:sym typeface="+mn-lt"/>
              </a:endParaRPr>
            </a:p>
            <a:p>
              <a:pPr lvl="0" algn="ctr" defTabSz="914377" eaLnBrk="0" fontAlgn="base" hangingPunct="0">
                <a:lnSpc>
                  <a:spcPts val="4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TW" altLang="en-US" sz="3733" b="1" dirty="0">
                  <a:latin typeface="Arial"/>
                  <a:ea typeface="Microsoft YaHei"/>
                  <a:cs typeface="+mn-ea"/>
                  <a:sym typeface="+mn-lt"/>
                </a:rPr>
                <a:t>聯繫</a:t>
              </a:r>
            </a:p>
            <a:p>
              <a:pPr algn="ctr">
                <a:defRPr/>
              </a:pPr>
              <a:endParaRPr lang="zh-TW" altLang="en-US" sz="1600" i="1" u="sng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FA7D9508-B3A7-489F-ACD4-F86F4F162860}"/>
                </a:ext>
              </a:extLst>
            </p:cNvPr>
            <p:cNvSpPr/>
            <p:nvPr/>
          </p:nvSpPr>
          <p:spPr>
            <a:xfrm>
              <a:off x="8410242" y="4522805"/>
              <a:ext cx="1045070" cy="11817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TW" altLang="en-US" sz="3733" b="1" dirty="0">
                  <a:latin typeface="Arial"/>
                  <a:ea typeface="Microsoft YaHei"/>
                  <a:cs typeface="+mn-ea"/>
                  <a:sym typeface="+mn-lt"/>
                </a:rPr>
                <a:t>通知</a:t>
              </a:r>
              <a:endParaRPr kumimoji="1" lang="en-US" altLang="zh-TW" sz="3733" b="1" dirty="0">
                <a:latin typeface="Arial"/>
                <a:ea typeface="Microsoft YaHei"/>
                <a:cs typeface="+mn-ea"/>
                <a:sym typeface="+mn-lt"/>
              </a:endParaRPr>
            </a:p>
            <a:p>
              <a:pPr lvl="0" algn="ctr"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TW" altLang="en-US" sz="3733" b="1" dirty="0">
                  <a:latin typeface="Arial"/>
                  <a:ea typeface="Microsoft YaHei"/>
                  <a:cs typeface="+mn-ea"/>
                  <a:sym typeface="+mn-lt"/>
                </a:rPr>
                <a:t>警察</a:t>
              </a: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BBB60E83-CF3C-426B-9A60-B72D0CA3B838}"/>
              </a:ext>
            </a:extLst>
          </p:cNvPr>
          <p:cNvSpPr/>
          <p:nvPr/>
        </p:nvSpPr>
        <p:spPr>
          <a:xfrm>
            <a:off x="6436956" y="2357998"/>
            <a:ext cx="1604001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733" b="1" dirty="0">
                <a:latin typeface="Arial"/>
                <a:ea typeface="Microsoft YaHei"/>
                <a:cs typeface="+mn-ea"/>
                <a:sym typeface="+mn-lt"/>
              </a:rPr>
              <a:t>識詐宣導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43D5B077-2C1E-48AC-92DB-F4D6DCD41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19936" y="2823096"/>
            <a:ext cx="1273883" cy="1339255"/>
          </a:xfrm>
          <a:prstGeom prst="rect">
            <a:avLst/>
          </a:prstGeom>
        </p:spPr>
      </p:pic>
      <p:sp>
        <p:nvSpPr>
          <p:cNvPr id="29" name="Google Shape;2884;p43">
            <a:extLst>
              <a:ext uri="{FF2B5EF4-FFF2-40B4-BE49-F238E27FC236}">
                <a16:creationId xmlns:a16="http://schemas.microsoft.com/office/drawing/2014/main" id="{00BDA4E8-1B63-4401-A1CB-AD8F473BC603}"/>
              </a:ext>
            </a:extLst>
          </p:cNvPr>
          <p:cNvSpPr txBox="1"/>
          <p:nvPr/>
        </p:nvSpPr>
        <p:spPr>
          <a:xfrm>
            <a:off x="124386" y="2405933"/>
            <a:ext cx="3322138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32489" rIns="162533" bIns="162533" anchor="t" anchorCtr="0">
            <a:noAutofit/>
          </a:bodyPr>
          <a:lstStyle/>
          <a:p>
            <a:pPr algn="ctr" defTabSz="1219170">
              <a:defRPr/>
            </a:pPr>
            <a:r>
              <a:rPr kumimoji="1" lang="zh-TW" altLang="en-US" sz="3200" b="1" dirty="0">
                <a:solidFill>
                  <a:srgbClr val="002060"/>
                </a:solidFill>
                <a:latin typeface="Arial"/>
                <a:ea typeface="Microsoft YaHei"/>
                <a:cs typeface="+mn-ea"/>
                <a:sym typeface="+mn-lt"/>
              </a:rPr>
              <a:t>警方定期與</a:t>
            </a:r>
            <a:endParaRPr kumimoji="1" lang="en-US" altLang="zh-TW" sz="3200" b="1" dirty="0">
              <a:solidFill>
                <a:srgbClr val="002060"/>
              </a:solidFill>
              <a:latin typeface="Arial"/>
              <a:ea typeface="Microsoft YaHei"/>
              <a:cs typeface="+mn-ea"/>
              <a:sym typeface="+mn-lt"/>
            </a:endParaRPr>
          </a:p>
          <a:p>
            <a:pPr algn="ctr" defTabSz="1219170">
              <a:defRPr/>
            </a:pPr>
            <a:r>
              <a:rPr kumimoji="1" lang="zh-TW" altLang="en-US" sz="3200" b="1" dirty="0">
                <a:solidFill>
                  <a:srgbClr val="002060"/>
                </a:solidFill>
                <a:latin typeface="Arial"/>
                <a:ea typeface="Microsoft YaHei"/>
                <a:cs typeface="+mn-ea"/>
                <a:sym typeface="+mn-lt"/>
              </a:rPr>
              <a:t>地政士公會連繫</a:t>
            </a:r>
          </a:p>
        </p:txBody>
      </p:sp>
      <p:sp>
        <p:nvSpPr>
          <p:cNvPr id="30" name="Google Shape;2884;p43">
            <a:extLst>
              <a:ext uri="{FF2B5EF4-FFF2-40B4-BE49-F238E27FC236}">
                <a16:creationId xmlns:a16="http://schemas.microsoft.com/office/drawing/2014/main" id="{A50B6C8B-93E5-4E60-A2CD-B51B842E3321}"/>
              </a:ext>
            </a:extLst>
          </p:cNvPr>
          <p:cNvSpPr txBox="1"/>
          <p:nvPr/>
        </p:nvSpPr>
        <p:spPr>
          <a:xfrm>
            <a:off x="7967948" y="2416762"/>
            <a:ext cx="3220159" cy="1090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32489" rIns="162533" bIns="162533" anchor="t" anchorCtr="0">
            <a:noAutofit/>
          </a:bodyPr>
          <a:lstStyle/>
          <a:p>
            <a:pPr algn="ctr" defTabSz="1219170">
              <a:defRPr/>
            </a:pPr>
            <a:r>
              <a:rPr kumimoji="1" lang="zh-TW" altLang="en-US" sz="3200" b="1" dirty="0">
                <a:solidFill>
                  <a:srgbClr val="84CBC5">
                    <a:lumMod val="50000"/>
                  </a:srgbClr>
                </a:solidFill>
                <a:latin typeface="Arial"/>
                <a:ea typeface="Microsoft YaHei"/>
                <a:cs typeface="+mn-ea"/>
                <a:sym typeface="+mn-lt"/>
              </a:rPr>
              <a:t>提升地政士</a:t>
            </a:r>
            <a:endParaRPr kumimoji="1" lang="en-US" altLang="zh-TW" sz="3200" b="1" dirty="0">
              <a:solidFill>
                <a:srgbClr val="84CBC5">
                  <a:lumMod val="50000"/>
                </a:srgbClr>
              </a:solidFill>
              <a:latin typeface="Arial"/>
              <a:ea typeface="Microsoft YaHei"/>
              <a:cs typeface="+mn-ea"/>
              <a:sym typeface="+mn-lt"/>
            </a:endParaRPr>
          </a:p>
          <a:p>
            <a:pPr algn="ctr" defTabSz="1219170">
              <a:defRPr/>
            </a:pPr>
            <a:r>
              <a:rPr kumimoji="1" lang="zh-TW" altLang="en-US" sz="3200" b="1" dirty="0">
                <a:solidFill>
                  <a:srgbClr val="84CBC5">
                    <a:lumMod val="50000"/>
                  </a:srgbClr>
                </a:solidFill>
                <a:latin typeface="Arial"/>
                <a:ea typeface="Microsoft YaHei"/>
                <a:cs typeface="+mn-ea"/>
                <a:sym typeface="+mn-lt"/>
              </a:rPr>
              <a:t>防詐意識</a:t>
            </a:r>
          </a:p>
        </p:txBody>
      </p:sp>
      <p:sp>
        <p:nvSpPr>
          <p:cNvPr id="31" name="Google Shape;2884;p43">
            <a:extLst>
              <a:ext uri="{FF2B5EF4-FFF2-40B4-BE49-F238E27FC236}">
                <a16:creationId xmlns:a16="http://schemas.microsoft.com/office/drawing/2014/main" id="{68954E11-0B40-4FFB-A1B5-02C8D0D87FD9}"/>
              </a:ext>
            </a:extLst>
          </p:cNvPr>
          <p:cNvSpPr txBox="1"/>
          <p:nvPr/>
        </p:nvSpPr>
        <p:spPr>
          <a:xfrm>
            <a:off x="4095908" y="5786602"/>
            <a:ext cx="3360499" cy="1764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32489" rIns="162533" bIns="162533" anchor="t" anchorCtr="0">
            <a:noAutofit/>
          </a:bodyPr>
          <a:lstStyle/>
          <a:p>
            <a:pPr algn="ctr" defTabSz="1219170">
              <a:defRPr/>
            </a:pPr>
            <a:r>
              <a:rPr kumimoji="1" lang="zh-TW" altLang="en-US" sz="3200" b="1" dirty="0">
                <a:solidFill>
                  <a:srgbClr val="F8D35E">
                    <a:lumMod val="50000"/>
                  </a:srgbClr>
                </a:solidFill>
                <a:latin typeface="Arial"/>
                <a:ea typeface="Microsoft YaHei"/>
                <a:cs typeface="+mn-ea"/>
                <a:sym typeface="+mn-lt"/>
              </a:rPr>
              <a:t>有遭詐徵候立即</a:t>
            </a:r>
            <a:endParaRPr kumimoji="1" lang="en-US" altLang="zh-TW" sz="3200" b="1" dirty="0">
              <a:solidFill>
                <a:srgbClr val="F8D35E">
                  <a:lumMod val="50000"/>
                </a:srgbClr>
              </a:solidFill>
              <a:latin typeface="Arial"/>
              <a:ea typeface="Microsoft YaHei"/>
              <a:cs typeface="+mn-ea"/>
              <a:sym typeface="+mn-lt"/>
            </a:endParaRPr>
          </a:p>
          <a:p>
            <a:pPr algn="ctr" defTabSz="1219170">
              <a:defRPr/>
            </a:pPr>
            <a:r>
              <a:rPr kumimoji="1" lang="zh-TW" altLang="en-US" sz="3200" b="1" dirty="0">
                <a:solidFill>
                  <a:srgbClr val="F8D35E">
                    <a:lumMod val="50000"/>
                  </a:srgbClr>
                </a:solidFill>
                <a:latin typeface="Arial"/>
                <a:ea typeface="Microsoft YaHei"/>
                <a:cs typeface="+mn-ea"/>
                <a:sym typeface="+mn-lt"/>
              </a:rPr>
              <a:t>通知警方到場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C8C7B130-B05F-4E48-AB35-615A2563A733}"/>
              </a:ext>
            </a:extLst>
          </p:cNvPr>
          <p:cNvSpPr/>
          <p:nvPr/>
        </p:nvSpPr>
        <p:spPr>
          <a:xfrm>
            <a:off x="-31185" y="311186"/>
            <a:ext cx="111644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zh-TW" altLang="en-US" sz="4000" b="1" dirty="0">
                <a:solidFill>
                  <a:srgbClr val="0000FF"/>
                </a:solidFill>
                <a:latin typeface="Arial"/>
                <a:ea typeface="Microsoft YaHei"/>
                <a:cs typeface="+mn-ea"/>
                <a:sym typeface="+mn-lt"/>
              </a:rPr>
              <a:t>一、警察與地政士公會聯防合作</a:t>
            </a:r>
            <a:r>
              <a:rPr lang="en-US" altLang="zh-TW" sz="4000" b="1" dirty="0">
                <a:solidFill>
                  <a:srgbClr val="0000FF"/>
                </a:solidFill>
                <a:latin typeface="Arial"/>
                <a:ea typeface="Microsoft YaHei"/>
                <a:cs typeface="+mn-ea"/>
                <a:sym typeface="+mn-lt"/>
              </a:rPr>
              <a:t>-</a:t>
            </a:r>
            <a:r>
              <a:rPr lang="zh-TW" altLang="en-US" sz="4000" b="1" dirty="0">
                <a:solidFill>
                  <a:srgbClr val="0000FF"/>
                </a:solidFill>
                <a:latin typeface="Arial"/>
                <a:ea typeface="Microsoft YaHei"/>
                <a:cs typeface="+mn-ea"/>
                <a:sym typeface="+mn-lt"/>
              </a:rPr>
              <a:t>提升攔阻量能</a:t>
            </a:r>
          </a:p>
        </p:txBody>
      </p:sp>
    </p:spTree>
    <p:extLst>
      <p:ext uri="{BB962C8B-B14F-4D97-AF65-F5344CB8AC3E}">
        <p14:creationId xmlns:p14="http://schemas.microsoft.com/office/powerpoint/2010/main" val="1046016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字方塊 13"/>
          <p:cNvSpPr txBox="1"/>
          <p:nvPr/>
        </p:nvSpPr>
        <p:spPr>
          <a:xfrm>
            <a:off x="652900" y="1869780"/>
            <a:ext cx="10886199" cy="1015663"/>
          </a:xfrm>
          <a:prstGeom prst="rect">
            <a:avLst/>
          </a:prstGeom>
          <a:noFill/>
          <a:ln w="60325">
            <a:solidFill>
              <a:srgbClr val="FFC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壹、</a:t>
            </a: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114</a:t>
            </a: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年</a:t>
            </a:r>
            <a:r>
              <a:rPr lang="en-US" altLang="zh-TW" sz="6000" b="1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</a:t>
            </a: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月份詐騙分析</a:t>
            </a:r>
            <a:endParaRPr kumimoji="0" lang="en-US" altLang="zh-TW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18BCE57-6F26-493A-BFCC-81DE84C21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052" y="3425825"/>
            <a:ext cx="3753047" cy="343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14415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0B29846B-4BD3-4557-876C-8E27BB7BABB9}"/>
              </a:ext>
            </a:extLst>
          </p:cNvPr>
          <p:cNvSpPr/>
          <p:nvPr/>
        </p:nvSpPr>
        <p:spPr>
          <a:xfrm>
            <a:off x="3914274" y="1393169"/>
            <a:ext cx="3577389" cy="111873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5">
            <a:extLst>
              <a:ext uri="{FF2B5EF4-FFF2-40B4-BE49-F238E27FC236}">
                <a16:creationId xmlns:a16="http://schemas.microsoft.com/office/drawing/2014/main" id="{661B284C-8373-408C-A98D-DD2108123085}"/>
              </a:ext>
            </a:extLst>
          </p:cNvPr>
          <p:cNvSpPr txBox="1">
            <a:spLocks/>
          </p:cNvSpPr>
          <p:nvPr/>
        </p:nvSpPr>
        <p:spPr>
          <a:xfrm>
            <a:off x="-90396" y="316046"/>
            <a:ext cx="11674257" cy="781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>
              <a:lnSpc>
                <a:spcPct val="100000"/>
              </a:lnSpc>
              <a:spcBef>
                <a:spcPts val="0"/>
              </a:spcBef>
              <a:defRPr/>
            </a:pPr>
            <a:r>
              <a:rPr lang="zh-TW" altLang="en-US" sz="4000" b="1" dirty="0">
                <a:solidFill>
                  <a:srgbClr val="0000FF"/>
                </a:solidFill>
                <a:latin typeface="Arial"/>
                <a:ea typeface="Microsoft YaHei"/>
                <a:cs typeface="+mn-ea"/>
              </a:rPr>
              <a:t> 二、如遇民眾房產抵押</a:t>
            </a:r>
            <a:r>
              <a:rPr lang="zh-TW" altLang="en-US" sz="4000" b="1" dirty="0">
                <a:solidFill>
                  <a:srgbClr val="FF0000"/>
                </a:solidFill>
                <a:latin typeface="Arial"/>
                <a:ea typeface="Microsoft YaHei"/>
                <a:cs typeface="+mn-ea"/>
              </a:rPr>
              <a:t>有遭詐徵候  </a:t>
            </a:r>
            <a:r>
              <a:rPr lang="zh-TW" altLang="en-US" sz="4000" b="1" dirty="0">
                <a:solidFill>
                  <a:srgbClr val="0000FF"/>
                </a:solidFill>
                <a:latin typeface="Arial"/>
                <a:ea typeface="Microsoft YaHei"/>
                <a:cs typeface="+mn-ea"/>
              </a:rPr>
              <a:t>請實施關懷提問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F6C4472-53BB-454A-9C4C-068BA68F6803}"/>
              </a:ext>
            </a:extLst>
          </p:cNvPr>
          <p:cNvSpPr/>
          <p:nvPr/>
        </p:nvSpPr>
        <p:spPr>
          <a:xfrm>
            <a:off x="4172854" y="1393169"/>
            <a:ext cx="295465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3600" b="1" kern="0" dirty="0">
                <a:solidFill>
                  <a:srgbClr val="0000FF"/>
                </a:solidFill>
                <a:latin typeface="Century Gothic"/>
                <a:ea typeface="微软雅黑" charset="0"/>
              </a:rPr>
              <a:t>地政士</a:t>
            </a:r>
            <a:endParaRPr lang="en-US" altLang="zh-TW" sz="3600" b="1" kern="0" dirty="0">
              <a:solidFill>
                <a:srgbClr val="0000FF"/>
              </a:solidFill>
              <a:latin typeface="Century Gothic"/>
              <a:ea typeface="微软雅黑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3600" b="1" kern="0" dirty="0">
                <a:solidFill>
                  <a:srgbClr val="FF0000"/>
                </a:solidFill>
                <a:latin typeface="Century Gothic"/>
                <a:ea typeface="微软雅黑" charset="0"/>
              </a:rPr>
              <a:t>審核可疑抵押</a:t>
            </a:r>
            <a:endParaRPr lang="en-US" altLang="zh-TW" sz="3600" b="1" kern="0" dirty="0">
              <a:solidFill>
                <a:srgbClr val="FF0000"/>
              </a:solidFill>
              <a:latin typeface="Century Gothic"/>
              <a:ea typeface="微软雅黑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3600" b="1" kern="0" dirty="0">
              <a:solidFill>
                <a:srgbClr val="0070C0"/>
              </a:solidFill>
              <a:latin typeface="Century Gothic"/>
              <a:ea typeface="微软雅黑" charset="0"/>
            </a:endParaRPr>
          </a:p>
        </p:txBody>
      </p:sp>
      <p:grpSp>
        <p:nvGrpSpPr>
          <p:cNvPr id="4" name="Group 16">
            <a:extLst>
              <a:ext uri="{FF2B5EF4-FFF2-40B4-BE49-F238E27FC236}">
                <a16:creationId xmlns:a16="http://schemas.microsoft.com/office/drawing/2014/main" id="{07650182-AE23-4A60-A584-66E37E6412E6}"/>
              </a:ext>
            </a:extLst>
          </p:cNvPr>
          <p:cNvGrpSpPr/>
          <p:nvPr/>
        </p:nvGrpSpPr>
        <p:grpSpPr>
          <a:xfrm rot="18273568">
            <a:off x="1168609" y="4092547"/>
            <a:ext cx="1600926" cy="1533403"/>
            <a:chOff x="1272333" y="3653305"/>
            <a:chExt cx="3068405" cy="2798585"/>
          </a:xfrm>
        </p:grpSpPr>
        <p:sp>
          <p:nvSpPr>
            <p:cNvPr id="5" name="Freeform 18">
              <a:extLst>
                <a:ext uri="{FF2B5EF4-FFF2-40B4-BE49-F238E27FC236}">
                  <a16:creationId xmlns:a16="http://schemas.microsoft.com/office/drawing/2014/main" id="{8449BB18-369F-496C-8EB6-60BB84F11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333" y="3653305"/>
              <a:ext cx="3068405" cy="2798585"/>
            </a:xfrm>
            <a:custGeom>
              <a:avLst/>
              <a:gdLst/>
              <a:ahLst/>
              <a:cxnLst>
                <a:cxn ang="0">
                  <a:pos x="8406" y="282"/>
                </a:cxn>
                <a:cxn ang="0">
                  <a:pos x="10500" y="1344"/>
                </a:cxn>
                <a:cxn ang="0">
                  <a:pos x="12084" y="3048"/>
                </a:cxn>
                <a:cxn ang="0">
                  <a:pos x="13002" y="5220"/>
                </a:cxn>
                <a:cxn ang="0">
                  <a:pos x="13092" y="7656"/>
                </a:cxn>
                <a:cxn ang="0">
                  <a:pos x="14670" y="13206"/>
                </a:cxn>
                <a:cxn ang="0">
                  <a:pos x="8766" y="12978"/>
                </a:cxn>
                <a:cxn ang="0">
                  <a:pos x="6474" y="13380"/>
                </a:cxn>
                <a:cxn ang="0">
                  <a:pos x="4104" y="12948"/>
                </a:cxn>
                <a:cxn ang="0">
                  <a:pos x="2106" y="11748"/>
                </a:cxn>
                <a:cxn ang="0">
                  <a:pos x="876" y="10338"/>
                </a:cxn>
                <a:cxn ang="0">
                  <a:pos x="852" y="10128"/>
                </a:cxn>
                <a:cxn ang="0">
                  <a:pos x="984" y="9450"/>
                </a:cxn>
                <a:cxn ang="0">
                  <a:pos x="450" y="9558"/>
                </a:cxn>
                <a:cxn ang="0">
                  <a:pos x="150" y="8868"/>
                </a:cxn>
                <a:cxn ang="0">
                  <a:pos x="984" y="8802"/>
                </a:cxn>
                <a:cxn ang="0">
                  <a:pos x="420" y="8454"/>
                </a:cxn>
                <a:cxn ang="0">
                  <a:pos x="240" y="8472"/>
                </a:cxn>
                <a:cxn ang="0">
                  <a:pos x="42" y="7764"/>
                </a:cxn>
                <a:cxn ang="0">
                  <a:pos x="336" y="7656"/>
                </a:cxn>
                <a:cxn ang="0">
                  <a:pos x="972" y="7650"/>
                </a:cxn>
                <a:cxn ang="0">
                  <a:pos x="468" y="7200"/>
                </a:cxn>
                <a:cxn ang="0">
                  <a:pos x="450" y="7308"/>
                </a:cxn>
                <a:cxn ang="0">
                  <a:pos x="486" y="7446"/>
                </a:cxn>
                <a:cxn ang="0">
                  <a:pos x="156" y="7506"/>
                </a:cxn>
                <a:cxn ang="0">
                  <a:pos x="234" y="6228"/>
                </a:cxn>
                <a:cxn ang="0">
                  <a:pos x="414" y="6306"/>
                </a:cxn>
                <a:cxn ang="0">
                  <a:pos x="468" y="6348"/>
                </a:cxn>
                <a:cxn ang="0">
                  <a:pos x="432" y="6462"/>
                </a:cxn>
                <a:cxn ang="0">
                  <a:pos x="978" y="6372"/>
                </a:cxn>
                <a:cxn ang="0">
                  <a:pos x="966" y="5976"/>
                </a:cxn>
                <a:cxn ang="0">
                  <a:pos x="384" y="6048"/>
                </a:cxn>
                <a:cxn ang="0">
                  <a:pos x="114" y="6066"/>
                </a:cxn>
                <a:cxn ang="0">
                  <a:pos x="222" y="5028"/>
                </a:cxn>
                <a:cxn ang="0">
                  <a:pos x="378" y="5148"/>
                </a:cxn>
                <a:cxn ang="0">
                  <a:pos x="360" y="5244"/>
                </a:cxn>
                <a:cxn ang="0">
                  <a:pos x="294" y="5334"/>
                </a:cxn>
                <a:cxn ang="0">
                  <a:pos x="462" y="4896"/>
                </a:cxn>
                <a:cxn ang="0">
                  <a:pos x="426" y="4968"/>
                </a:cxn>
                <a:cxn ang="0">
                  <a:pos x="192" y="4818"/>
                </a:cxn>
                <a:cxn ang="0">
                  <a:pos x="420" y="4122"/>
                </a:cxn>
                <a:cxn ang="0">
                  <a:pos x="456" y="4182"/>
                </a:cxn>
                <a:cxn ang="0">
                  <a:pos x="882" y="3030"/>
                </a:cxn>
                <a:cxn ang="0">
                  <a:pos x="990" y="2904"/>
                </a:cxn>
                <a:cxn ang="0">
                  <a:pos x="1152" y="2712"/>
                </a:cxn>
                <a:cxn ang="0">
                  <a:pos x="1272" y="2568"/>
                </a:cxn>
                <a:cxn ang="0">
                  <a:pos x="1488" y="2328"/>
                </a:cxn>
                <a:cxn ang="0">
                  <a:pos x="1638" y="2118"/>
                </a:cxn>
                <a:cxn ang="0">
                  <a:pos x="1812" y="2028"/>
                </a:cxn>
                <a:cxn ang="0">
                  <a:pos x="1890" y="1896"/>
                </a:cxn>
                <a:cxn ang="0">
                  <a:pos x="2184" y="1638"/>
                </a:cxn>
                <a:cxn ang="0">
                  <a:pos x="2274" y="1572"/>
                </a:cxn>
                <a:cxn ang="0">
                  <a:pos x="2346" y="1524"/>
                </a:cxn>
                <a:cxn ang="0">
                  <a:pos x="2682" y="1206"/>
                </a:cxn>
                <a:cxn ang="0">
                  <a:pos x="4050" y="456"/>
                </a:cxn>
                <a:cxn ang="0">
                  <a:pos x="6474" y="0"/>
                </a:cxn>
              </a:cxnLst>
              <a:rect l="0" t="0" r="r" b="b"/>
              <a:pathLst>
                <a:path w="14670" h="13380">
                  <a:moveTo>
                    <a:pt x="6474" y="0"/>
                  </a:moveTo>
                  <a:lnTo>
                    <a:pt x="6972" y="18"/>
                  </a:lnTo>
                  <a:lnTo>
                    <a:pt x="7464" y="72"/>
                  </a:lnTo>
                  <a:lnTo>
                    <a:pt x="7944" y="162"/>
                  </a:lnTo>
                  <a:lnTo>
                    <a:pt x="8406" y="282"/>
                  </a:lnTo>
                  <a:lnTo>
                    <a:pt x="8856" y="438"/>
                  </a:lnTo>
                  <a:lnTo>
                    <a:pt x="9294" y="624"/>
                  </a:lnTo>
                  <a:lnTo>
                    <a:pt x="9714" y="834"/>
                  </a:lnTo>
                  <a:lnTo>
                    <a:pt x="10116" y="1080"/>
                  </a:lnTo>
                  <a:lnTo>
                    <a:pt x="10500" y="1344"/>
                  </a:lnTo>
                  <a:lnTo>
                    <a:pt x="10866" y="1638"/>
                  </a:lnTo>
                  <a:lnTo>
                    <a:pt x="11202" y="1962"/>
                  </a:lnTo>
                  <a:lnTo>
                    <a:pt x="11526" y="2298"/>
                  </a:lnTo>
                  <a:lnTo>
                    <a:pt x="11820" y="2664"/>
                  </a:lnTo>
                  <a:lnTo>
                    <a:pt x="12084" y="3048"/>
                  </a:lnTo>
                  <a:lnTo>
                    <a:pt x="12330" y="3450"/>
                  </a:lnTo>
                  <a:lnTo>
                    <a:pt x="12540" y="3870"/>
                  </a:lnTo>
                  <a:lnTo>
                    <a:pt x="12726" y="4308"/>
                  </a:lnTo>
                  <a:lnTo>
                    <a:pt x="12882" y="4758"/>
                  </a:lnTo>
                  <a:lnTo>
                    <a:pt x="13002" y="5220"/>
                  </a:lnTo>
                  <a:lnTo>
                    <a:pt x="13092" y="5700"/>
                  </a:lnTo>
                  <a:lnTo>
                    <a:pt x="13146" y="6192"/>
                  </a:lnTo>
                  <a:lnTo>
                    <a:pt x="13164" y="6690"/>
                  </a:lnTo>
                  <a:lnTo>
                    <a:pt x="13146" y="7176"/>
                  </a:lnTo>
                  <a:lnTo>
                    <a:pt x="13092" y="7656"/>
                  </a:lnTo>
                  <a:lnTo>
                    <a:pt x="13008" y="8124"/>
                  </a:lnTo>
                  <a:lnTo>
                    <a:pt x="12894" y="8580"/>
                  </a:lnTo>
                  <a:lnTo>
                    <a:pt x="12744" y="9024"/>
                  </a:lnTo>
                  <a:lnTo>
                    <a:pt x="12570" y="9456"/>
                  </a:lnTo>
                  <a:lnTo>
                    <a:pt x="14670" y="13206"/>
                  </a:lnTo>
                  <a:lnTo>
                    <a:pt x="10356" y="12138"/>
                  </a:lnTo>
                  <a:lnTo>
                    <a:pt x="9984" y="12384"/>
                  </a:lnTo>
                  <a:lnTo>
                    <a:pt x="9594" y="12612"/>
                  </a:lnTo>
                  <a:lnTo>
                    <a:pt x="9186" y="12804"/>
                  </a:lnTo>
                  <a:lnTo>
                    <a:pt x="8766" y="12978"/>
                  </a:lnTo>
                  <a:lnTo>
                    <a:pt x="8328" y="13116"/>
                  </a:lnTo>
                  <a:lnTo>
                    <a:pt x="7884" y="13230"/>
                  </a:lnTo>
                  <a:lnTo>
                    <a:pt x="7422" y="13314"/>
                  </a:lnTo>
                  <a:lnTo>
                    <a:pt x="6954" y="13362"/>
                  </a:lnTo>
                  <a:lnTo>
                    <a:pt x="6474" y="13380"/>
                  </a:lnTo>
                  <a:lnTo>
                    <a:pt x="5976" y="13362"/>
                  </a:lnTo>
                  <a:lnTo>
                    <a:pt x="5490" y="13308"/>
                  </a:lnTo>
                  <a:lnTo>
                    <a:pt x="5016" y="13218"/>
                  </a:lnTo>
                  <a:lnTo>
                    <a:pt x="4548" y="13098"/>
                  </a:lnTo>
                  <a:lnTo>
                    <a:pt x="4104" y="12948"/>
                  </a:lnTo>
                  <a:lnTo>
                    <a:pt x="3666" y="12762"/>
                  </a:lnTo>
                  <a:lnTo>
                    <a:pt x="3246" y="12552"/>
                  </a:lnTo>
                  <a:lnTo>
                    <a:pt x="2850" y="12312"/>
                  </a:lnTo>
                  <a:lnTo>
                    <a:pt x="2466" y="12042"/>
                  </a:lnTo>
                  <a:lnTo>
                    <a:pt x="2106" y="11748"/>
                  </a:lnTo>
                  <a:lnTo>
                    <a:pt x="1764" y="11436"/>
                  </a:lnTo>
                  <a:lnTo>
                    <a:pt x="1446" y="11094"/>
                  </a:lnTo>
                  <a:lnTo>
                    <a:pt x="1152" y="10734"/>
                  </a:lnTo>
                  <a:lnTo>
                    <a:pt x="882" y="10356"/>
                  </a:lnTo>
                  <a:lnTo>
                    <a:pt x="876" y="10338"/>
                  </a:lnTo>
                  <a:lnTo>
                    <a:pt x="876" y="10290"/>
                  </a:lnTo>
                  <a:lnTo>
                    <a:pt x="888" y="10278"/>
                  </a:lnTo>
                  <a:lnTo>
                    <a:pt x="894" y="10266"/>
                  </a:lnTo>
                  <a:lnTo>
                    <a:pt x="894" y="10212"/>
                  </a:lnTo>
                  <a:lnTo>
                    <a:pt x="852" y="10128"/>
                  </a:lnTo>
                  <a:lnTo>
                    <a:pt x="822" y="10080"/>
                  </a:lnTo>
                  <a:lnTo>
                    <a:pt x="816" y="10032"/>
                  </a:lnTo>
                  <a:lnTo>
                    <a:pt x="816" y="9972"/>
                  </a:lnTo>
                  <a:lnTo>
                    <a:pt x="996" y="9966"/>
                  </a:lnTo>
                  <a:lnTo>
                    <a:pt x="984" y="9450"/>
                  </a:lnTo>
                  <a:lnTo>
                    <a:pt x="504" y="9438"/>
                  </a:lnTo>
                  <a:lnTo>
                    <a:pt x="480" y="9450"/>
                  </a:lnTo>
                  <a:lnTo>
                    <a:pt x="462" y="9480"/>
                  </a:lnTo>
                  <a:lnTo>
                    <a:pt x="456" y="9516"/>
                  </a:lnTo>
                  <a:lnTo>
                    <a:pt x="450" y="9558"/>
                  </a:lnTo>
                  <a:lnTo>
                    <a:pt x="450" y="9570"/>
                  </a:lnTo>
                  <a:lnTo>
                    <a:pt x="444" y="9576"/>
                  </a:lnTo>
                  <a:lnTo>
                    <a:pt x="444" y="9582"/>
                  </a:lnTo>
                  <a:lnTo>
                    <a:pt x="288" y="9234"/>
                  </a:lnTo>
                  <a:lnTo>
                    <a:pt x="150" y="8868"/>
                  </a:lnTo>
                  <a:lnTo>
                    <a:pt x="210" y="8886"/>
                  </a:lnTo>
                  <a:lnTo>
                    <a:pt x="270" y="8880"/>
                  </a:lnTo>
                  <a:lnTo>
                    <a:pt x="324" y="8856"/>
                  </a:lnTo>
                  <a:lnTo>
                    <a:pt x="366" y="8820"/>
                  </a:lnTo>
                  <a:lnTo>
                    <a:pt x="984" y="8802"/>
                  </a:lnTo>
                  <a:lnTo>
                    <a:pt x="972" y="8274"/>
                  </a:lnTo>
                  <a:lnTo>
                    <a:pt x="486" y="8274"/>
                  </a:lnTo>
                  <a:lnTo>
                    <a:pt x="474" y="8346"/>
                  </a:lnTo>
                  <a:lnTo>
                    <a:pt x="456" y="8394"/>
                  </a:lnTo>
                  <a:lnTo>
                    <a:pt x="420" y="8454"/>
                  </a:lnTo>
                  <a:lnTo>
                    <a:pt x="384" y="8502"/>
                  </a:lnTo>
                  <a:lnTo>
                    <a:pt x="372" y="8520"/>
                  </a:lnTo>
                  <a:lnTo>
                    <a:pt x="366" y="8538"/>
                  </a:lnTo>
                  <a:lnTo>
                    <a:pt x="354" y="8550"/>
                  </a:lnTo>
                  <a:lnTo>
                    <a:pt x="240" y="8472"/>
                  </a:lnTo>
                  <a:lnTo>
                    <a:pt x="126" y="8424"/>
                  </a:lnTo>
                  <a:lnTo>
                    <a:pt x="12" y="8400"/>
                  </a:lnTo>
                  <a:lnTo>
                    <a:pt x="12" y="7770"/>
                  </a:lnTo>
                  <a:lnTo>
                    <a:pt x="18" y="7770"/>
                  </a:lnTo>
                  <a:lnTo>
                    <a:pt x="42" y="7764"/>
                  </a:lnTo>
                  <a:lnTo>
                    <a:pt x="72" y="7746"/>
                  </a:lnTo>
                  <a:lnTo>
                    <a:pt x="120" y="7716"/>
                  </a:lnTo>
                  <a:lnTo>
                    <a:pt x="168" y="7662"/>
                  </a:lnTo>
                  <a:lnTo>
                    <a:pt x="258" y="7656"/>
                  </a:lnTo>
                  <a:lnTo>
                    <a:pt x="336" y="7656"/>
                  </a:lnTo>
                  <a:lnTo>
                    <a:pt x="408" y="7650"/>
                  </a:lnTo>
                  <a:lnTo>
                    <a:pt x="456" y="7644"/>
                  </a:lnTo>
                  <a:lnTo>
                    <a:pt x="480" y="7656"/>
                  </a:lnTo>
                  <a:lnTo>
                    <a:pt x="492" y="7656"/>
                  </a:lnTo>
                  <a:lnTo>
                    <a:pt x="972" y="7650"/>
                  </a:lnTo>
                  <a:lnTo>
                    <a:pt x="954" y="7116"/>
                  </a:lnTo>
                  <a:lnTo>
                    <a:pt x="492" y="7116"/>
                  </a:lnTo>
                  <a:lnTo>
                    <a:pt x="486" y="7128"/>
                  </a:lnTo>
                  <a:lnTo>
                    <a:pt x="480" y="7158"/>
                  </a:lnTo>
                  <a:lnTo>
                    <a:pt x="468" y="7200"/>
                  </a:lnTo>
                  <a:lnTo>
                    <a:pt x="456" y="7236"/>
                  </a:lnTo>
                  <a:lnTo>
                    <a:pt x="450" y="7266"/>
                  </a:lnTo>
                  <a:lnTo>
                    <a:pt x="444" y="7278"/>
                  </a:lnTo>
                  <a:lnTo>
                    <a:pt x="444" y="7296"/>
                  </a:lnTo>
                  <a:lnTo>
                    <a:pt x="450" y="7308"/>
                  </a:lnTo>
                  <a:lnTo>
                    <a:pt x="462" y="7326"/>
                  </a:lnTo>
                  <a:lnTo>
                    <a:pt x="474" y="7338"/>
                  </a:lnTo>
                  <a:lnTo>
                    <a:pt x="486" y="7368"/>
                  </a:lnTo>
                  <a:lnTo>
                    <a:pt x="480" y="7404"/>
                  </a:lnTo>
                  <a:lnTo>
                    <a:pt x="486" y="7446"/>
                  </a:lnTo>
                  <a:lnTo>
                    <a:pt x="468" y="7464"/>
                  </a:lnTo>
                  <a:lnTo>
                    <a:pt x="414" y="7482"/>
                  </a:lnTo>
                  <a:lnTo>
                    <a:pt x="342" y="7500"/>
                  </a:lnTo>
                  <a:lnTo>
                    <a:pt x="252" y="7506"/>
                  </a:lnTo>
                  <a:lnTo>
                    <a:pt x="156" y="7506"/>
                  </a:lnTo>
                  <a:lnTo>
                    <a:pt x="72" y="7494"/>
                  </a:lnTo>
                  <a:lnTo>
                    <a:pt x="6" y="7470"/>
                  </a:lnTo>
                  <a:lnTo>
                    <a:pt x="6" y="6270"/>
                  </a:lnTo>
                  <a:lnTo>
                    <a:pt x="186" y="6192"/>
                  </a:lnTo>
                  <a:lnTo>
                    <a:pt x="234" y="6228"/>
                  </a:lnTo>
                  <a:lnTo>
                    <a:pt x="276" y="6240"/>
                  </a:lnTo>
                  <a:lnTo>
                    <a:pt x="336" y="6252"/>
                  </a:lnTo>
                  <a:lnTo>
                    <a:pt x="366" y="6264"/>
                  </a:lnTo>
                  <a:lnTo>
                    <a:pt x="390" y="6288"/>
                  </a:lnTo>
                  <a:lnTo>
                    <a:pt x="414" y="6306"/>
                  </a:lnTo>
                  <a:lnTo>
                    <a:pt x="438" y="6318"/>
                  </a:lnTo>
                  <a:lnTo>
                    <a:pt x="462" y="6312"/>
                  </a:lnTo>
                  <a:lnTo>
                    <a:pt x="474" y="6312"/>
                  </a:lnTo>
                  <a:lnTo>
                    <a:pt x="474" y="6324"/>
                  </a:lnTo>
                  <a:lnTo>
                    <a:pt x="468" y="6348"/>
                  </a:lnTo>
                  <a:lnTo>
                    <a:pt x="450" y="6372"/>
                  </a:lnTo>
                  <a:lnTo>
                    <a:pt x="438" y="6402"/>
                  </a:lnTo>
                  <a:lnTo>
                    <a:pt x="426" y="6420"/>
                  </a:lnTo>
                  <a:lnTo>
                    <a:pt x="420" y="6438"/>
                  </a:lnTo>
                  <a:lnTo>
                    <a:pt x="432" y="6462"/>
                  </a:lnTo>
                  <a:lnTo>
                    <a:pt x="444" y="6474"/>
                  </a:lnTo>
                  <a:lnTo>
                    <a:pt x="450" y="6486"/>
                  </a:lnTo>
                  <a:lnTo>
                    <a:pt x="462" y="6492"/>
                  </a:lnTo>
                  <a:lnTo>
                    <a:pt x="960" y="6486"/>
                  </a:lnTo>
                  <a:lnTo>
                    <a:pt x="978" y="6372"/>
                  </a:lnTo>
                  <a:lnTo>
                    <a:pt x="984" y="6264"/>
                  </a:lnTo>
                  <a:lnTo>
                    <a:pt x="984" y="6168"/>
                  </a:lnTo>
                  <a:lnTo>
                    <a:pt x="978" y="6084"/>
                  </a:lnTo>
                  <a:lnTo>
                    <a:pt x="972" y="6018"/>
                  </a:lnTo>
                  <a:lnTo>
                    <a:pt x="966" y="5976"/>
                  </a:lnTo>
                  <a:lnTo>
                    <a:pt x="960" y="5964"/>
                  </a:lnTo>
                  <a:lnTo>
                    <a:pt x="480" y="5958"/>
                  </a:lnTo>
                  <a:lnTo>
                    <a:pt x="480" y="6030"/>
                  </a:lnTo>
                  <a:lnTo>
                    <a:pt x="474" y="6048"/>
                  </a:lnTo>
                  <a:lnTo>
                    <a:pt x="384" y="6048"/>
                  </a:lnTo>
                  <a:lnTo>
                    <a:pt x="342" y="6042"/>
                  </a:lnTo>
                  <a:lnTo>
                    <a:pt x="330" y="6042"/>
                  </a:lnTo>
                  <a:lnTo>
                    <a:pt x="276" y="6066"/>
                  </a:lnTo>
                  <a:lnTo>
                    <a:pt x="192" y="6078"/>
                  </a:lnTo>
                  <a:lnTo>
                    <a:pt x="114" y="6066"/>
                  </a:lnTo>
                  <a:lnTo>
                    <a:pt x="54" y="6042"/>
                  </a:lnTo>
                  <a:lnTo>
                    <a:pt x="0" y="6012"/>
                  </a:lnTo>
                  <a:lnTo>
                    <a:pt x="0" y="5100"/>
                  </a:lnTo>
                  <a:lnTo>
                    <a:pt x="108" y="5052"/>
                  </a:lnTo>
                  <a:lnTo>
                    <a:pt x="222" y="5028"/>
                  </a:lnTo>
                  <a:lnTo>
                    <a:pt x="330" y="5016"/>
                  </a:lnTo>
                  <a:lnTo>
                    <a:pt x="420" y="5010"/>
                  </a:lnTo>
                  <a:lnTo>
                    <a:pt x="408" y="5034"/>
                  </a:lnTo>
                  <a:lnTo>
                    <a:pt x="402" y="5052"/>
                  </a:lnTo>
                  <a:lnTo>
                    <a:pt x="378" y="5148"/>
                  </a:lnTo>
                  <a:lnTo>
                    <a:pt x="378" y="5172"/>
                  </a:lnTo>
                  <a:lnTo>
                    <a:pt x="372" y="5196"/>
                  </a:lnTo>
                  <a:lnTo>
                    <a:pt x="372" y="5214"/>
                  </a:lnTo>
                  <a:lnTo>
                    <a:pt x="366" y="5232"/>
                  </a:lnTo>
                  <a:lnTo>
                    <a:pt x="360" y="5244"/>
                  </a:lnTo>
                  <a:lnTo>
                    <a:pt x="354" y="5262"/>
                  </a:lnTo>
                  <a:lnTo>
                    <a:pt x="312" y="5304"/>
                  </a:lnTo>
                  <a:lnTo>
                    <a:pt x="300" y="5310"/>
                  </a:lnTo>
                  <a:lnTo>
                    <a:pt x="294" y="5322"/>
                  </a:lnTo>
                  <a:lnTo>
                    <a:pt x="294" y="5334"/>
                  </a:lnTo>
                  <a:lnTo>
                    <a:pt x="972" y="5328"/>
                  </a:lnTo>
                  <a:lnTo>
                    <a:pt x="966" y="4806"/>
                  </a:lnTo>
                  <a:lnTo>
                    <a:pt x="474" y="4806"/>
                  </a:lnTo>
                  <a:lnTo>
                    <a:pt x="474" y="4860"/>
                  </a:lnTo>
                  <a:lnTo>
                    <a:pt x="462" y="4896"/>
                  </a:lnTo>
                  <a:lnTo>
                    <a:pt x="444" y="4926"/>
                  </a:lnTo>
                  <a:lnTo>
                    <a:pt x="420" y="4950"/>
                  </a:lnTo>
                  <a:lnTo>
                    <a:pt x="420" y="4956"/>
                  </a:lnTo>
                  <a:lnTo>
                    <a:pt x="426" y="4962"/>
                  </a:lnTo>
                  <a:lnTo>
                    <a:pt x="426" y="4968"/>
                  </a:lnTo>
                  <a:lnTo>
                    <a:pt x="360" y="4950"/>
                  </a:lnTo>
                  <a:lnTo>
                    <a:pt x="300" y="4920"/>
                  </a:lnTo>
                  <a:lnTo>
                    <a:pt x="252" y="4884"/>
                  </a:lnTo>
                  <a:lnTo>
                    <a:pt x="198" y="4830"/>
                  </a:lnTo>
                  <a:lnTo>
                    <a:pt x="192" y="4818"/>
                  </a:lnTo>
                  <a:lnTo>
                    <a:pt x="120" y="4842"/>
                  </a:lnTo>
                  <a:lnTo>
                    <a:pt x="42" y="4848"/>
                  </a:lnTo>
                  <a:lnTo>
                    <a:pt x="162" y="4476"/>
                  </a:lnTo>
                  <a:lnTo>
                    <a:pt x="300" y="4110"/>
                  </a:lnTo>
                  <a:lnTo>
                    <a:pt x="420" y="4122"/>
                  </a:lnTo>
                  <a:lnTo>
                    <a:pt x="420" y="4134"/>
                  </a:lnTo>
                  <a:lnTo>
                    <a:pt x="432" y="4158"/>
                  </a:lnTo>
                  <a:lnTo>
                    <a:pt x="444" y="4164"/>
                  </a:lnTo>
                  <a:lnTo>
                    <a:pt x="450" y="4176"/>
                  </a:lnTo>
                  <a:lnTo>
                    <a:pt x="456" y="4182"/>
                  </a:lnTo>
                  <a:lnTo>
                    <a:pt x="954" y="4170"/>
                  </a:lnTo>
                  <a:lnTo>
                    <a:pt x="954" y="3654"/>
                  </a:lnTo>
                  <a:lnTo>
                    <a:pt x="516" y="3648"/>
                  </a:lnTo>
                  <a:lnTo>
                    <a:pt x="690" y="3330"/>
                  </a:lnTo>
                  <a:lnTo>
                    <a:pt x="882" y="3030"/>
                  </a:lnTo>
                  <a:lnTo>
                    <a:pt x="912" y="3024"/>
                  </a:lnTo>
                  <a:lnTo>
                    <a:pt x="954" y="3024"/>
                  </a:lnTo>
                  <a:lnTo>
                    <a:pt x="954" y="2934"/>
                  </a:lnTo>
                  <a:lnTo>
                    <a:pt x="960" y="2934"/>
                  </a:lnTo>
                  <a:lnTo>
                    <a:pt x="990" y="2904"/>
                  </a:lnTo>
                  <a:lnTo>
                    <a:pt x="1026" y="2856"/>
                  </a:lnTo>
                  <a:lnTo>
                    <a:pt x="1068" y="2808"/>
                  </a:lnTo>
                  <a:lnTo>
                    <a:pt x="1098" y="2772"/>
                  </a:lnTo>
                  <a:lnTo>
                    <a:pt x="1122" y="2748"/>
                  </a:lnTo>
                  <a:lnTo>
                    <a:pt x="1152" y="2712"/>
                  </a:lnTo>
                  <a:lnTo>
                    <a:pt x="1182" y="2670"/>
                  </a:lnTo>
                  <a:lnTo>
                    <a:pt x="1206" y="2628"/>
                  </a:lnTo>
                  <a:lnTo>
                    <a:pt x="1230" y="2592"/>
                  </a:lnTo>
                  <a:lnTo>
                    <a:pt x="1248" y="2580"/>
                  </a:lnTo>
                  <a:lnTo>
                    <a:pt x="1272" y="2568"/>
                  </a:lnTo>
                  <a:lnTo>
                    <a:pt x="1422" y="2418"/>
                  </a:lnTo>
                  <a:lnTo>
                    <a:pt x="1446" y="2388"/>
                  </a:lnTo>
                  <a:lnTo>
                    <a:pt x="1458" y="2376"/>
                  </a:lnTo>
                  <a:lnTo>
                    <a:pt x="1464" y="2364"/>
                  </a:lnTo>
                  <a:lnTo>
                    <a:pt x="1488" y="2328"/>
                  </a:lnTo>
                  <a:lnTo>
                    <a:pt x="1512" y="2280"/>
                  </a:lnTo>
                  <a:lnTo>
                    <a:pt x="1548" y="2226"/>
                  </a:lnTo>
                  <a:lnTo>
                    <a:pt x="1584" y="2178"/>
                  </a:lnTo>
                  <a:lnTo>
                    <a:pt x="1614" y="2136"/>
                  </a:lnTo>
                  <a:lnTo>
                    <a:pt x="1638" y="2118"/>
                  </a:lnTo>
                  <a:lnTo>
                    <a:pt x="1680" y="2094"/>
                  </a:lnTo>
                  <a:lnTo>
                    <a:pt x="1722" y="2064"/>
                  </a:lnTo>
                  <a:lnTo>
                    <a:pt x="1764" y="2040"/>
                  </a:lnTo>
                  <a:lnTo>
                    <a:pt x="1800" y="2028"/>
                  </a:lnTo>
                  <a:lnTo>
                    <a:pt x="1812" y="2028"/>
                  </a:lnTo>
                  <a:lnTo>
                    <a:pt x="1818" y="2022"/>
                  </a:lnTo>
                  <a:lnTo>
                    <a:pt x="1818" y="2010"/>
                  </a:lnTo>
                  <a:lnTo>
                    <a:pt x="1824" y="1986"/>
                  </a:lnTo>
                  <a:lnTo>
                    <a:pt x="1848" y="1938"/>
                  </a:lnTo>
                  <a:lnTo>
                    <a:pt x="1890" y="1896"/>
                  </a:lnTo>
                  <a:lnTo>
                    <a:pt x="1944" y="1854"/>
                  </a:lnTo>
                  <a:lnTo>
                    <a:pt x="2076" y="1722"/>
                  </a:lnTo>
                  <a:lnTo>
                    <a:pt x="2124" y="1680"/>
                  </a:lnTo>
                  <a:lnTo>
                    <a:pt x="2160" y="1650"/>
                  </a:lnTo>
                  <a:lnTo>
                    <a:pt x="2184" y="1638"/>
                  </a:lnTo>
                  <a:lnTo>
                    <a:pt x="2208" y="1620"/>
                  </a:lnTo>
                  <a:lnTo>
                    <a:pt x="2226" y="1608"/>
                  </a:lnTo>
                  <a:lnTo>
                    <a:pt x="2232" y="1590"/>
                  </a:lnTo>
                  <a:lnTo>
                    <a:pt x="2256" y="1578"/>
                  </a:lnTo>
                  <a:lnTo>
                    <a:pt x="2274" y="1572"/>
                  </a:lnTo>
                  <a:lnTo>
                    <a:pt x="2286" y="1572"/>
                  </a:lnTo>
                  <a:lnTo>
                    <a:pt x="2304" y="1566"/>
                  </a:lnTo>
                  <a:lnTo>
                    <a:pt x="2328" y="1554"/>
                  </a:lnTo>
                  <a:lnTo>
                    <a:pt x="2340" y="1542"/>
                  </a:lnTo>
                  <a:lnTo>
                    <a:pt x="2346" y="1524"/>
                  </a:lnTo>
                  <a:lnTo>
                    <a:pt x="2364" y="1506"/>
                  </a:lnTo>
                  <a:lnTo>
                    <a:pt x="2382" y="1494"/>
                  </a:lnTo>
                  <a:lnTo>
                    <a:pt x="2508" y="1368"/>
                  </a:lnTo>
                  <a:lnTo>
                    <a:pt x="2628" y="1260"/>
                  </a:lnTo>
                  <a:lnTo>
                    <a:pt x="2682" y="1206"/>
                  </a:lnTo>
                  <a:lnTo>
                    <a:pt x="2736" y="1158"/>
                  </a:lnTo>
                  <a:lnTo>
                    <a:pt x="2778" y="1116"/>
                  </a:lnTo>
                  <a:lnTo>
                    <a:pt x="3186" y="864"/>
                  </a:lnTo>
                  <a:lnTo>
                    <a:pt x="3606" y="648"/>
                  </a:lnTo>
                  <a:lnTo>
                    <a:pt x="4050" y="456"/>
                  </a:lnTo>
                  <a:lnTo>
                    <a:pt x="4506" y="294"/>
                  </a:lnTo>
                  <a:lnTo>
                    <a:pt x="4980" y="168"/>
                  </a:lnTo>
                  <a:lnTo>
                    <a:pt x="5466" y="78"/>
                  </a:lnTo>
                  <a:lnTo>
                    <a:pt x="5964" y="18"/>
                  </a:lnTo>
                  <a:lnTo>
                    <a:pt x="6474" y="0"/>
                  </a:lnTo>
                  <a:close/>
                </a:path>
              </a:pathLst>
            </a:custGeom>
            <a:gradFill>
              <a:gsLst>
                <a:gs pos="45000">
                  <a:sysClr val="window" lastClr="FFFFFF"/>
                </a:gs>
                <a:gs pos="81000">
                  <a:sysClr val="window" lastClr="FFFFFF">
                    <a:lumMod val="85000"/>
                  </a:sysClr>
                </a:gs>
              </a:gsLst>
              <a:lin ang="6600000" scaled="0"/>
            </a:gradFill>
            <a:ln w="0">
              <a:solidFill>
                <a:sysClr val="window" lastClr="FFFFFF">
                  <a:lumMod val="85000"/>
                </a:sysClr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</a:endParaRPr>
            </a:p>
          </p:txBody>
        </p:sp>
        <p:sp>
          <p:nvSpPr>
            <p:cNvPr id="6" name="Freeform 19">
              <a:extLst>
                <a:ext uri="{FF2B5EF4-FFF2-40B4-BE49-F238E27FC236}">
                  <a16:creationId xmlns:a16="http://schemas.microsoft.com/office/drawing/2014/main" id="{EA30CF48-41C2-4E1A-B270-8E4B6EDAA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1874" y="4069955"/>
              <a:ext cx="588581" cy="601131"/>
            </a:xfrm>
            <a:custGeom>
              <a:avLst/>
              <a:gdLst/>
              <a:ahLst/>
              <a:cxnLst>
                <a:cxn ang="0">
                  <a:pos x="870" y="0"/>
                </a:cxn>
                <a:cxn ang="0">
                  <a:pos x="2814" y="2874"/>
                </a:cxn>
                <a:cxn ang="0">
                  <a:pos x="0" y="1032"/>
                </a:cxn>
                <a:cxn ang="0">
                  <a:pos x="0" y="942"/>
                </a:cxn>
                <a:cxn ang="0">
                  <a:pos x="6" y="942"/>
                </a:cxn>
                <a:cxn ang="0">
                  <a:pos x="36" y="912"/>
                </a:cxn>
                <a:cxn ang="0">
                  <a:pos x="72" y="864"/>
                </a:cxn>
                <a:cxn ang="0">
                  <a:pos x="114" y="816"/>
                </a:cxn>
                <a:cxn ang="0">
                  <a:pos x="144" y="780"/>
                </a:cxn>
                <a:cxn ang="0">
                  <a:pos x="168" y="756"/>
                </a:cxn>
                <a:cxn ang="0">
                  <a:pos x="198" y="720"/>
                </a:cxn>
                <a:cxn ang="0">
                  <a:pos x="228" y="678"/>
                </a:cxn>
                <a:cxn ang="0">
                  <a:pos x="252" y="636"/>
                </a:cxn>
                <a:cxn ang="0">
                  <a:pos x="276" y="600"/>
                </a:cxn>
                <a:cxn ang="0">
                  <a:pos x="294" y="588"/>
                </a:cxn>
                <a:cxn ang="0">
                  <a:pos x="318" y="576"/>
                </a:cxn>
                <a:cxn ang="0">
                  <a:pos x="468" y="426"/>
                </a:cxn>
                <a:cxn ang="0">
                  <a:pos x="492" y="396"/>
                </a:cxn>
                <a:cxn ang="0">
                  <a:pos x="504" y="384"/>
                </a:cxn>
                <a:cxn ang="0">
                  <a:pos x="510" y="372"/>
                </a:cxn>
                <a:cxn ang="0">
                  <a:pos x="534" y="336"/>
                </a:cxn>
                <a:cxn ang="0">
                  <a:pos x="558" y="288"/>
                </a:cxn>
                <a:cxn ang="0">
                  <a:pos x="594" y="234"/>
                </a:cxn>
                <a:cxn ang="0">
                  <a:pos x="630" y="186"/>
                </a:cxn>
                <a:cxn ang="0">
                  <a:pos x="660" y="144"/>
                </a:cxn>
                <a:cxn ang="0">
                  <a:pos x="684" y="126"/>
                </a:cxn>
                <a:cxn ang="0">
                  <a:pos x="726" y="102"/>
                </a:cxn>
                <a:cxn ang="0">
                  <a:pos x="768" y="72"/>
                </a:cxn>
                <a:cxn ang="0">
                  <a:pos x="810" y="48"/>
                </a:cxn>
                <a:cxn ang="0">
                  <a:pos x="846" y="36"/>
                </a:cxn>
                <a:cxn ang="0">
                  <a:pos x="852" y="36"/>
                </a:cxn>
                <a:cxn ang="0">
                  <a:pos x="858" y="30"/>
                </a:cxn>
                <a:cxn ang="0">
                  <a:pos x="864" y="18"/>
                </a:cxn>
                <a:cxn ang="0">
                  <a:pos x="870" y="0"/>
                </a:cxn>
              </a:cxnLst>
              <a:rect l="0" t="0" r="r" b="b"/>
              <a:pathLst>
                <a:path w="2814" h="2874">
                  <a:moveTo>
                    <a:pt x="870" y="0"/>
                  </a:moveTo>
                  <a:lnTo>
                    <a:pt x="2814" y="2874"/>
                  </a:lnTo>
                  <a:lnTo>
                    <a:pt x="0" y="1032"/>
                  </a:lnTo>
                  <a:lnTo>
                    <a:pt x="0" y="942"/>
                  </a:lnTo>
                  <a:lnTo>
                    <a:pt x="6" y="942"/>
                  </a:lnTo>
                  <a:lnTo>
                    <a:pt x="36" y="912"/>
                  </a:lnTo>
                  <a:lnTo>
                    <a:pt x="72" y="864"/>
                  </a:lnTo>
                  <a:lnTo>
                    <a:pt x="114" y="816"/>
                  </a:lnTo>
                  <a:lnTo>
                    <a:pt x="144" y="780"/>
                  </a:lnTo>
                  <a:lnTo>
                    <a:pt x="168" y="756"/>
                  </a:lnTo>
                  <a:lnTo>
                    <a:pt x="198" y="720"/>
                  </a:lnTo>
                  <a:lnTo>
                    <a:pt x="228" y="678"/>
                  </a:lnTo>
                  <a:lnTo>
                    <a:pt x="252" y="636"/>
                  </a:lnTo>
                  <a:lnTo>
                    <a:pt x="276" y="600"/>
                  </a:lnTo>
                  <a:lnTo>
                    <a:pt x="294" y="588"/>
                  </a:lnTo>
                  <a:lnTo>
                    <a:pt x="318" y="576"/>
                  </a:lnTo>
                  <a:lnTo>
                    <a:pt x="468" y="426"/>
                  </a:lnTo>
                  <a:lnTo>
                    <a:pt x="492" y="396"/>
                  </a:lnTo>
                  <a:lnTo>
                    <a:pt x="504" y="384"/>
                  </a:lnTo>
                  <a:lnTo>
                    <a:pt x="510" y="372"/>
                  </a:lnTo>
                  <a:lnTo>
                    <a:pt x="534" y="336"/>
                  </a:lnTo>
                  <a:lnTo>
                    <a:pt x="558" y="288"/>
                  </a:lnTo>
                  <a:lnTo>
                    <a:pt x="594" y="234"/>
                  </a:lnTo>
                  <a:lnTo>
                    <a:pt x="630" y="186"/>
                  </a:lnTo>
                  <a:lnTo>
                    <a:pt x="660" y="144"/>
                  </a:lnTo>
                  <a:lnTo>
                    <a:pt x="684" y="126"/>
                  </a:lnTo>
                  <a:lnTo>
                    <a:pt x="726" y="102"/>
                  </a:lnTo>
                  <a:lnTo>
                    <a:pt x="768" y="72"/>
                  </a:lnTo>
                  <a:lnTo>
                    <a:pt x="810" y="48"/>
                  </a:lnTo>
                  <a:lnTo>
                    <a:pt x="846" y="36"/>
                  </a:lnTo>
                  <a:lnTo>
                    <a:pt x="852" y="36"/>
                  </a:lnTo>
                  <a:lnTo>
                    <a:pt x="858" y="30"/>
                  </a:lnTo>
                  <a:lnTo>
                    <a:pt x="864" y="18"/>
                  </a:lnTo>
                  <a:lnTo>
                    <a:pt x="870" y="0"/>
                  </a:lnTo>
                  <a:close/>
                </a:path>
              </a:pathLst>
            </a:custGeom>
            <a:gradFill>
              <a:gsLst>
                <a:gs pos="23000">
                  <a:sysClr val="window" lastClr="FFFFFF"/>
                </a:gs>
                <a:gs pos="81000">
                  <a:sysClr val="window" lastClr="FFFFFF">
                    <a:lumMod val="85000"/>
                  </a:sysClr>
                </a:gs>
              </a:gsLst>
              <a:lin ang="180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7" name="Group 16">
            <a:extLst>
              <a:ext uri="{FF2B5EF4-FFF2-40B4-BE49-F238E27FC236}">
                <a16:creationId xmlns:a16="http://schemas.microsoft.com/office/drawing/2014/main" id="{6B48DBD3-FC38-401A-9EB0-807C863D91E6}"/>
              </a:ext>
            </a:extLst>
          </p:cNvPr>
          <p:cNvGrpSpPr/>
          <p:nvPr/>
        </p:nvGrpSpPr>
        <p:grpSpPr>
          <a:xfrm rot="9854133">
            <a:off x="8882541" y="4470640"/>
            <a:ext cx="2263108" cy="1511472"/>
            <a:chOff x="1272333" y="3653305"/>
            <a:chExt cx="3068405" cy="2798585"/>
          </a:xfrm>
        </p:grpSpPr>
        <p:sp>
          <p:nvSpPr>
            <p:cNvPr id="8" name="Freeform 18">
              <a:extLst>
                <a:ext uri="{FF2B5EF4-FFF2-40B4-BE49-F238E27FC236}">
                  <a16:creationId xmlns:a16="http://schemas.microsoft.com/office/drawing/2014/main" id="{1CA1F49C-4A6B-47A9-9788-B207F93B9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333" y="3653305"/>
              <a:ext cx="3068405" cy="2798585"/>
            </a:xfrm>
            <a:custGeom>
              <a:avLst/>
              <a:gdLst/>
              <a:ahLst/>
              <a:cxnLst>
                <a:cxn ang="0">
                  <a:pos x="8406" y="282"/>
                </a:cxn>
                <a:cxn ang="0">
                  <a:pos x="10500" y="1344"/>
                </a:cxn>
                <a:cxn ang="0">
                  <a:pos x="12084" y="3048"/>
                </a:cxn>
                <a:cxn ang="0">
                  <a:pos x="13002" y="5220"/>
                </a:cxn>
                <a:cxn ang="0">
                  <a:pos x="13092" y="7656"/>
                </a:cxn>
                <a:cxn ang="0">
                  <a:pos x="14670" y="13206"/>
                </a:cxn>
                <a:cxn ang="0">
                  <a:pos x="8766" y="12978"/>
                </a:cxn>
                <a:cxn ang="0">
                  <a:pos x="6474" y="13380"/>
                </a:cxn>
                <a:cxn ang="0">
                  <a:pos x="4104" y="12948"/>
                </a:cxn>
                <a:cxn ang="0">
                  <a:pos x="2106" y="11748"/>
                </a:cxn>
                <a:cxn ang="0">
                  <a:pos x="876" y="10338"/>
                </a:cxn>
                <a:cxn ang="0">
                  <a:pos x="852" y="10128"/>
                </a:cxn>
                <a:cxn ang="0">
                  <a:pos x="984" y="9450"/>
                </a:cxn>
                <a:cxn ang="0">
                  <a:pos x="450" y="9558"/>
                </a:cxn>
                <a:cxn ang="0">
                  <a:pos x="150" y="8868"/>
                </a:cxn>
                <a:cxn ang="0">
                  <a:pos x="984" y="8802"/>
                </a:cxn>
                <a:cxn ang="0">
                  <a:pos x="420" y="8454"/>
                </a:cxn>
                <a:cxn ang="0">
                  <a:pos x="240" y="8472"/>
                </a:cxn>
                <a:cxn ang="0">
                  <a:pos x="42" y="7764"/>
                </a:cxn>
                <a:cxn ang="0">
                  <a:pos x="336" y="7656"/>
                </a:cxn>
                <a:cxn ang="0">
                  <a:pos x="972" y="7650"/>
                </a:cxn>
                <a:cxn ang="0">
                  <a:pos x="468" y="7200"/>
                </a:cxn>
                <a:cxn ang="0">
                  <a:pos x="450" y="7308"/>
                </a:cxn>
                <a:cxn ang="0">
                  <a:pos x="486" y="7446"/>
                </a:cxn>
                <a:cxn ang="0">
                  <a:pos x="156" y="7506"/>
                </a:cxn>
                <a:cxn ang="0">
                  <a:pos x="234" y="6228"/>
                </a:cxn>
                <a:cxn ang="0">
                  <a:pos x="414" y="6306"/>
                </a:cxn>
                <a:cxn ang="0">
                  <a:pos x="468" y="6348"/>
                </a:cxn>
                <a:cxn ang="0">
                  <a:pos x="432" y="6462"/>
                </a:cxn>
                <a:cxn ang="0">
                  <a:pos x="978" y="6372"/>
                </a:cxn>
                <a:cxn ang="0">
                  <a:pos x="966" y="5976"/>
                </a:cxn>
                <a:cxn ang="0">
                  <a:pos x="384" y="6048"/>
                </a:cxn>
                <a:cxn ang="0">
                  <a:pos x="114" y="6066"/>
                </a:cxn>
                <a:cxn ang="0">
                  <a:pos x="222" y="5028"/>
                </a:cxn>
                <a:cxn ang="0">
                  <a:pos x="378" y="5148"/>
                </a:cxn>
                <a:cxn ang="0">
                  <a:pos x="360" y="5244"/>
                </a:cxn>
                <a:cxn ang="0">
                  <a:pos x="294" y="5334"/>
                </a:cxn>
                <a:cxn ang="0">
                  <a:pos x="462" y="4896"/>
                </a:cxn>
                <a:cxn ang="0">
                  <a:pos x="426" y="4968"/>
                </a:cxn>
                <a:cxn ang="0">
                  <a:pos x="192" y="4818"/>
                </a:cxn>
                <a:cxn ang="0">
                  <a:pos x="420" y="4122"/>
                </a:cxn>
                <a:cxn ang="0">
                  <a:pos x="456" y="4182"/>
                </a:cxn>
                <a:cxn ang="0">
                  <a:pos x="882" y="3030"/>
                </a:cxn>
                <a:cxn ang="0">
                  <a:pos x="990" y="2904"/>
                </a:cxn>
                <a:cxn ang="0">
                  <a:pos x="1152" y="2712"/>
                </a:cxn>
                <a:cxn ang="0">
                  <a:pos x="1272" y="2568"/>
                </a:cxn>
                <a:cxn ang="0">
                  <a:pos x="1488" y="2328"/>
                </a:cxn>
                <a:cxn ang="0">
                  <a:pos x="1638" y="2118"/>
                </a:cxn>
                <a:cxn ang="0">
                  <a:pos x="1812" y="2028"/>
                </a:cxn>
                <a:cxn ang="0">
                  <a:pos x="1890" y="1896"/>
                </a:cxn>
                <a:cxn ang="0">
                  <a:pos x="2184" y="1638"/>
                </a:cxn>
                <a:cxn ang="0">
                  <a:pos x="2274" y="1572"/>
                </a:cxn>
                <a:cxn ang="0">
                  <a:pos x="2346" y="1524"/>
                </a:cxn>
                <a:cxn ang="0">
                  <a:pos x="2682" y="1206"/>
                </a:cxn>
                <a:cxn ang="0">
                  <a:pos x="4050" y="456"/>
                </a:cxn>
                <a:cxn ang="0">
                  <a:pos x="6474" y="0"/>
                </a:cxn>
              </a:cxnLst>
              <a:rect l="0" t="0" r="r" b="b"/>
              <a:pathLst>
                <a:path w="14670" h="13380">
                  <a:moveTo>
                    <a:pt x="6474" y="0"/>
                  </a:moveTo>
                  <a:lnTo>
                    <a:pt x="6972" y="18"/>
                  </a:lnTo>
                  <a:lnTo>
                    <a:pt x="7464" y="72"/>
                  </a:lnTo>
                  <a:lnTo>
                    <a:pt x="7944" y="162"/>
                  </a:lnTo>
                  <a:lnTo>
                    <a:pt x="8406" y="282"/>
                  </a:lnTo>
                  <a:lnTo>
                    <a:pt x="8856" y="438"/>
                  </a:lnTo>
                  <a:lnTo>
                    <a:pt x="9294" y="624"/>
                  </a:lnTo>
                  <a:lnTo>
                    <a:pt x="9714" y="834"/>
                  </a:lnTo>
                  <a:lnTo>
                    <a:pt x="10116" y="1080"/>
                  </a:lnTo>
                  <a:lnTo>
                    <a:pt x="10500" y="1344"/>
                  </a:lnTo>
                  <a:lnTo>
                    <a:pt x="10866" y="1638"/>
                  </a:lnTo>
                  <a:lnTo>
                    <a:pt x="11202" y="1962"/>
                  </a:lnTo>
                  <a:lnTo>
                    <a:pt x="11526" y="2298"/>
                  </a:lnTo>
                  <a:lnTo>
                    <a:pt x="11820" y="2664"/>
                  </a:lnTo>
                  <a:lnTo>
                    <a:pt x="12084" y="3048"/>
                  </a:lnTo>
                  <a:lnTo>
                    <a:pt x="12330" y="3450"/>
                  </a:lnTo>
                  <a:lnTo>
                    <a:pt x="12540" y="3870"/>
                  </a:lnTo>
                  <a:lnTo>
                    <a:pt x="12726" y="4308"/>
                  </a:lnTo>
                  <a:lnTo>
                    <a:pt x="12882" y="4758"/>
                  </a:lnTo>
                  <a:lnTo>
                    <a:pt x="13002" y="5220"/>
                  </a:lnTo>
                  <a:lnTo>
                    <a:pt x="13092" y="5700"/>
                  </a:lnTo>
                  <a:lnTo>
                    <a:pt x="13146" y="6192"/>
                  </a:lnTo>
                  <a:lnTo>
                    <a:pt x="13164" y="6690"/>
                  </a:lnTo>
                  <a:lnTo>
                    <a:pt x="13146" y="7176"/>
                  </a:lnTo>
                  <a:lnTo>
                    <a:pt x="13092" y="7656"/>
                  </a:lnTo>
                  <a:lnTo>
                    <a:pt x="13008" y="8124"/>
                  </a:lnTo>
                  <a:lnTo>
                    <a:pt x="12894" y="8580"/>
                  </a:lnTo>
                  <a:lnTo>
                    <a:pt x="12744" y="9024"/>
                  </a:lnTo>
                  <a:lnTo>
                    <a:pt x="12570" y="9456"/>
                  </a:lnTo>
                  <a:lnTo>
                    <a:pt x="14670" y="13206"/>
                  </a:lnTo>
                  <a:lnTo>
                    <a:pt x="10356" y="12138"/>
                  </a:lnTo>
                  <a:lnTo>
                    <a:pt x="9984" y="12384"/>
                  </a:lnTo>
                  <a:lnTo>
                    <a:pt x="9594" y="12612"/>
                  </a:lnTo>
                  <a:lnTo>
                    <a:pt x="9186" y="12804"/>
                  </a:lnTo>
                  <a:lnTo>
                    <a:pt x="8766" y="12978"/>
                  </a:lnTo>
                  <a:lnTo>
                    <a:pt x="8328" y="13116"/>
                  </a:lnTo>
                  <a:lnTo>
                    <a:pt x="7884" y="13230"/>
                  </a:lnTo>
                  <a:lnTo>
                    <a:pt x="7422" y="13314"/>
                  </a:lnTo>
                  <a:lnTo>
                    <a:pt x="6954" y="13362"/>
                  </a:lnTo>
                  <a:lnTo>
                    <a:pt x="6474" y="13380"/>
                  </a:lnTo>
                  <a:lnTo>
                    <a:pt x="5976" y="13362"/>
                  </a:lnTo>
                  <a:lnTo>
                    <a:pt x="5490" y="13308"/>
                  </a:lnTo>
                  <a:lnTo>
                    <a:pt x="5016" y="13218"/>
                  </a:lnTo>
                  <a:lnTo>
                    <a:pt x="4548" y="13098"/>
                  </a:lnTo>
                  <a:lnTo>
                    <a:pt x="4104" y="12948"/>
                  </a:lnTo>
                  <a:lnTo>
                    <a:pt x="3666" y="12762"/>
                  </a:lnTo>
                  <a:lnTo>
                    <a:pt x="3246" y="12552"/>
                  </a:lnTo>
                  <a:lnTo>
                    <a:pt x="2850" y="12312"/>
                  </a:lnTo>
                  <a:lnTo>
                    <a:pt x="2466" y="12042"/>
                  </a:lnTo>
                  <a:lnTo>
                    <a:pt x="2106" y="11748"/>
                  </a:lnTo>
                  <a:lnTo>
                    <a:pt x="1764" y="11436"/>
                  </a:lnTo>
                  <a:lnTo>
                    <a:pt x="1446" y="11094"/>
                  </a:lnTo>
                  <a:lnTo>
                    <a:pt x="1152" y="10734"/>
                  </a:lnTo>
                  <a:lnTo>
                    <a:pt x="882" y="10356"/>
                  </a:lnTo>
                  <a:lnTo>
                    <a:pt x="876" y="10338"/>
                  </a:lnTo>
                  <a:lnTo>
                    <a:pt x="876" y="10290"/>
                  </a:lnTo>
                  <a:lnTo>
                    <a:pt x="888" y="10278"/>
                  </a:lnTo>
                  <a:lnTo>
                    <a:pt x="894" y="10266"/>
                  </a:lnTo>
                  <a:lnTo>
                    <a:pt x="894" y="10212"/>
                  </a:lnTo>
                  <a:lnTo>
                    <a:pt x="852" y="10128"/>
                  </a:lnTo>
                  <a:lnTo>
                    <a:pt x="822" y="10080"/>
                  </a:lnTo>
                  <a:lnTo>
                    <a:pt x="816" y="10032"/>
                  </a:lnTo>
                  <a:lnTo>
                    <a:pt x="816" y="9972"/>
                  </a:lnTo>
                  <a:lnTo>
                    <a:pt x="996" y="9966"/>
                  </a:lnTo>
                  <a:lnTo>
                    <a:pt x="984" y="9450"/>
                  </a:lnTo>
                  <a:lnTo>
                    <a:pt x="504" y="9438"/>
                  </a:lnTo>
                  <a:lnTo>
                    <a:pt x="480" y="9450"/>
                  </a:lnTo>
                  <a:lnTo>
                    <a:pt x="462" y="9480"/>
                  </a:lnTo>
                  <a:lnTo>
                    <a:pt x="456" y="9516"/>
                  </a:lnTo>
                  <a:lnTo>
                    <a:pt x="450" y="9558"/>
                  </a:lnTo>
                  <a:lnTo>
                    <a:pt x="450" y="9570"/>
                  </a:lnTo>
                  <a:lnTo>
                    <a:pt x="444" y="9576"/>
                  </a:lnTo>
                  <a:lnTo>
                    <a:pt x="444" y="9582"/>
                  </a:lnTo>
                  <a:lnTo>
                    <a:pt x="288" y="9234"/>
                  </a:lnTo>
                  <a:lnTo>
                    <a:pt x="150" y="8868"/>
                  </a:lnTo>
                  <a:lnTo>
                    <a:pt x="210" y="8886"/>
                  </a:lnTo>
                  <a:lnTo>
                    <a:pt x="270" y="8880"/>
                  </a:lnTo>
                  <a:lnTo>
                    <a:pt x="324" y="8856"/>
                  </a:lnTo>
                  <a:lnTo>
                    <a:pt x="366" y="8820"/>
                  </a:lnTo>
                  <a:lnTo>
                    <a:pt x="984" y="8802"/>
                  </a:lnTo>
                  <a:lnTo>
                    <a:pt x="972" y="8274"/>
                  </a:lnTo>
                  <a:lnTo>
                    <a:pt x="486" y="8274"/>
                  </a:lnTo>
                  <a:lnTo>
                    <a:pt x="474" y="8346"/>
                  </a:lnTo>
                  <a:lnTo>
                    <a:pt x="456" y="8394"/>
                  </a:lnTo>
                  <a:lnTo>
                    <a:pt x="420" y="8454"/>
                  </a:lnTo>
                  <a:lnTo>
                    <a:pt x="384" y="8502"/>
                  </a:lnTo>
                  <a:lnTo>
                    <a:pt x="372" y="8520"/>
                  </a:lnTo>
                  <a:lnTo>
                    <a:pt x="366" y="8538"/>
                  </a:lnTo>
                  <a:lnTo>
                    <a:pt x="354" y="8550"/>
                  </a:lnTo>
                  <a:lnTo>
                    <a:pt x="240" y="8472"/>
                  </a:lnTo>
                  <a:lnTo>
                    <a:pt x="126" y="8424"/>
                  </a:lnTo>
                  <a:lnTo>
                    <a:pt x="12" y="8400"/>
                  </a:lnTo>
                  <a:lnTo>
                    <a:pt x="12" y="7770"/>
                  </a:lnTo>
                  <a:lnTo>
                    <a:pt x="18" y="7770"/>
                  </a:lnTo>
                  <a:lnTo>
                    <a:pt x="42" y="7764"/>
                  </a:lnTo>
                  <a:lnTo>
                    <a:pt x="72" y="7746"/>
                  </a:lnTo>
                  <a:lnTo>
                    <a:pt x="120" y="7716"/>
                  </a:lnTo>
                  <a:lnTo>
                    <a:pt x="168" y="7662"/>
                  </a:lnTo>
                  <a:lnTo>
                    <a:pt x="258" y="7656"/>
                  </a:lnTo>
                  <a:lnTo>
                    <a:pt x="336" y="7656"/>
                  </a:lnTo>
                  <a:lnTo>
                    <a:pt x="408" y="7650"/>
                  </a:lnTo>
                  <a:lnTo>
                    <a:pt x="456" y="7644"/>
                  </a:lnTo>
                  <a:lnTo>
                    <a:pt x="480" y="7656"/>
                  </a:lnTo>
                  <a:lnTo>
                    <a:pt x="492" y="7656"/>
                  </a:lnTo>
                  <a:lnTo>
                    <a:pt x="972" y="7650"/>
                  </a:lnTo>
                  <a:lnTo>
                    <a:pt x="954" y="7116"/>
                  </a:lnTo>
                  <a:lnTo>
                    <a:pt x="492" y="7116"/>
                  </a:lnTo>
                  <a:lnTo>
                    <a:pt x="486" y="7128"/>
                  </a:lnTo>
                  <a:lnTo>
                    <a:pt x="480" y="7158"/>
                  </a:lnTo>
                  <a:lnTo>
                    <a:pt x="468" y="7200"/>
                  </a:lnTo>
                  <a:lnTo>
                    <a:pt x="456" y="7236"/>
                  </a:lnTo>
                  <a:lnTo>
                    <a:pt x="450" y="7266"/>
                  </a:lnTo>
                  <a:lnTo>
                    <a:pt x="444" y="7278"/>
                  </a:lnTo>
                  <a:lnTo>
                    <a:pt x="444" y="7296"/>
                  </a:lnTo>
                  <a:lnTo>
                    <a:pt x="450" y="7308"/>
                  </a:lnTo>
                  <a:lnTo>
                    <a:pt x="462" y="7326"/>
                  </a:lnTo>
                  <a:lnTo>
                    <a:pt x="474" y="7338"/>
                  </a:lnTo>
                  <a:lnTo>
                    <a:pt x="486" y="7368"/>
                  </a:lnTo>
                  <a:lnTo>
                    <a:pt x="480" y="7404"/>
                  </a:lnTo>
                  <a:lnTo>
                    <a:pt x="486" y="7446"/>
                  </a:lnTo>
                  <a:lnTo>
                    <a:pt x="468" y="7464"/>
                  </a:lnTo>
                  <a:lnTo>
                    <a:pt x="414" y="7482"/>
                  </a:lnTo>
                  <a:lnTo>
                    <a:pt x="342" y="7500"/>
                  </a:lnTo>
                  <a:lnTo>
                    <a:pt x="252" y="7506"/>
                  </a:lnTo>
                  <a:lnTo>
                    <a:pt x="156" y="7506"/>
                  </a:lnTo>
                  <a:lnTo>
                    <a:pt x="72" y="7494"/>
                  </a:lnTo>
                  <a:lnTo>
                    <a:pt x="6" y="7470"/>
                  </a:lnTo>
                  <a:lnTo>
                    <a:pt x="6" y="6270"/>
                  </a:lnTo>
                  <a:lnTo>
                    <a:pt x="186" y="6192"/>
                  </a:lnTo>
                  <a:lnTo>
                    <a:pt x="234" y="6228"/>
                  </a:lnTo>
                  <a:lnTo>
                    <a:pt x="276" y="6240"/>
                  </a:lnTo>
                  <a:lnTo>
                    <a:pt x="336" y="6252"/>
                  </a:lnTo>
                  <a:lnTo>
                    <a:pt x="366" y="6264"/>
                  </a:lnTo>
                  <a:lnTo>
                    <a:pt x="390" y="6288"/>
                  </a:lnTo>
                  <a:lnTo>
                    <a:pt x="414" y="6306"/>
                  </a:lnTo>
                  <a:lnTo>
                    <a:pt x="438" y="6318"/>
                  </a:lnTo>
                  <a:lnTo>
                    <a:pt x="462" y="6312"/>
                  </a:lnTo>
                  <a:lnTo>
                    <a:pt x="474" y="6312"/>
                  </a:lnTo>
                  <a:lnTo>
                    <a:pt x="474" y="6324"/>
                  </a:lnTo>
                  <a:lnTo>
                    <a:pt x="468" y="6348"/>
                  </a:lnTo>
                  <a:lnTo>
                    <a:pt x="450" y="6372"/>
                  </a:lnTo>
                  <a:lnTo>
                    <a:pt x="438" y="6402"/>
                  </a:lnTo>
                  <a:lnTo>
                    <a:pt x="426" y="6420"/>
                  </a:lnTo>
                  <a:lnTo>
                    <a:pt x="420" y="6438"/>
                  </a:lnTo>
                  <a:lnTo>
                    <a:pt x="432" y="6462"/>
                  </a:lnTo>
                  <a:lnTo>
                    <a:pt x="444" y="6474"/>
                  </a:lnTo>
                  <a:lnTo>
                    <a:pt x="450" y="6486"/>
                  </a:lnTo>
                  <a:lnTo>
                    <a:pt x="462" y="6492"/>
                  </a:lnTo>
                  <a:lnTo>
                    <a:pt x="960" y="6486"/>
                  </a:lnTo>
                  <a:lnTo>
                    <a:pt x="978" y="6372"/>
                  </a:lnTo>
                  <a:lnTo>
                    <a:pt x="984" y="6264"/>
                  </a:lnTo>
                  <a:lnTo>
                    <a:pt x="984" y="6168"/>
                  </a:lnTo>
                  <a:lnTo>
                    <a:pt x="978" y="6084"/>
                  </a:lnTo>
                  <a:lnTo>
                    <a:pt x="972" y="6018"/>
                  </a:lnTo>
                  <a:lnTo>
                    <a:pt x="966" y="5976"/>
                  </a:lnTo>
                  <a:lnTo>
                    <a:pt x="960" y="5964"/>
                  </a:lnTo>
                  <a:lnTo>
                    <a:pt x="480" y="5958"/>
                  </a:lnTo>
                  <a:lnTo>
                    <a:pt x="480" y="6030"/>
                  </a:lnTo>
                  <a:lnTo>
                    <a:pt x="474" y="6048"/>
                  </a:lnTo>
                  <a:lnTo>
                    <a:pt x="384" y="6048"/>
                  </a:lnTo>
                  <a:lnTo>
                    <a:pt x="342" y="6042"/>
                  </a:lnTo>
                  <a:lnTo>
                    <a:pt x="330" y="6042"/>
                  </a:lnTo>
                  <a:lnTo>
                    <a:pt x="276" y="6066"/>
                  </a:lnTo>
                  <a:lnTo>
                    <a:pt x="192" y="6078"/>
                  </a:lnTo>
                  <a:lnTo>
                    <a:pt x="114" y="6066"/>
                  </a:lnTo>
                  <a:lnTo>
                    <a:pt x="54" y="6042"/>
                  </a:lnTo>
                  <a:lnTo>
                    <a:pt x="0" y="6012"/>
                  </a:lnTo>
                  <a:lnTo>
                    <a:pt x="0" y="5100"/>
                  </a:lnTo>
                  <a:lnTo>
                    <a:pt x="108" y="5052"/>
                  </a:lnTo>
                  <a:lnTo>
                    <a:pt x="222" y="5028"/>
                  </a:lnTo>
                  <a:lnTo>
                    <a:pt x="330" y="5016"/>
                  </a:lnTo>
                  <a:lnTo>
                    <a:pt x="420" y="5010"/>
                  </a:lnTo>
                  <a:lnTo>
                    <a:pt x="408" y="5034"/>
                  </a:lnTo>
                  <a:lnTo>
                    <a:pt x="402" y="5052"/>
                  </a:lnTo>
                  <a:lnTo>
                    <a:pt x="378" y="5148"/>
                  </a:lnTo>
                  <a:lnTo>
                    <a:pt x="378" y="5172"/>
                  </a:lnTo>
                  <a:lnTo>
                    <a:pt x="372" y="5196"/>
                  </a:lnTo>
                  <a:lnTo>
                    <a:pt x="372" y="5214"/>
                  </a:lnTo>
                  <a:lnTo>
                    <a:pt x="366" y="5232"/>
                  </a:lnTo>
                  <a:lnTo>
                    <a:pt x="360" y="5244"/>
                  </a:lnTo>
                  <a:lnTo>
                    <a:pt x="354" y="5262"/>
                  </a:lnTo>
                  <a:lnTo>
                    <a:pt x="312" y="5304"/>
                  </a:lnTo>
                  <a:lnTo>
                    <a:pt x="300" y="5310"/>
                  </a:lnTo>
                  <a:lnTo>
                    <a:pt x="294" y="5322"/>
                  </a:lnTo>
                  <a:lnTo>
                    <a:pt x="294" y="5334"/>
                  </a:lnTo>
                  <a:lnTo>
                    <a:pt x="972" y="5328"/>
                  </a:lnTo>
                  <a:lnTo>
                    <a:pt x="966" y="4806"/>
                  </a:lnTo>
                  <a:lnTo>
                    <a:pt x="474" y="4806"/>
                  </a:lnTo>
                  <a:lnTo>
                    <a:pt x="474" y="4860"/>
                  </a:lnTo>
                  <a:lnTo>
                    <a:pt x="462" y="4896"/>
                  </a:lnTo>
                  <a:lnTo>
                    <a:pt x="444" y="4926"/>
                  </a:lnTo>
                  <a:lnTo>
                    <a:pt x="420" y="4950"/>
                  </a:lnTo>
                  <a:lnTo>
                    <a:pt x="420" y="4956"/>
                  </a:lnTo>
                  <a:lnTo>
                    <a:pt x="426" y="4962"/>
                  </a:lnTo>
                  <a:lnTo>
                    <a:pt x="426" y="4968"/>
                  </a:lnTo>
                  <a:lnTo>
                    <a:pt x="360" y="4950"/>
                  </a:lnTo>
                  <a:lnTo>
                    <a:pt x="300" y="4920"/>
                  </a:lnTo>
                  <a:lnTo>
                    <a:pt x="252" y="4884"/>
                  </a:lnTo>
                  <a:lnTo>
                    <a:pt x="198" y="4830"/>
                  </a:lnTo>
                  <a:lnTo>
                    <a:pt x="192" y="4818"/>
                  </a:lnTo>
                  <a:lnTo>
                    <a:pt x="120" y="4842"/>
                  </a:lnTo>
                  <a:lnTo>
                    <a:pt x="42" y="4848"/>
                  </a:lnTo>
                  <a:lnTo>
                    <a:pt x="162" y="4476"/>
                  </a:lnTo>
                  <a:lnTo>
                    <a:pt x="300" y="4110"/>
                  </a:lnTo>
                  <a:lnTo>
                    <a:pt x="420" y="4122"/>
                  </a:lnTo>
                  <a:lnTo>
                    <a:pt x="420" y="4134"/>
                  </a:lnTo>
                  <a:lnTo>
                    <a:pt x="432" y="4158"/>
                  </a:lnTo>
                  <a:lnTo>
                    <a:pt x="444" y="4164"/>
                  </a:lnTo>
                  <a:lnTo>
                    <a:pt x="450" y="4176"/>
                  </a:lnTo>
                  <a:lnTo>
                    <a:pt x="456" y="4182"/>
                  </a:lnTo>
                  <a:lnTo>
                    <a:pt x="954" y="4170"/>
                  </a:lnTo>
                  <a:lnTo>
                    <a:pt x="954" y="3654"/>
                  </a:lnTo>
                  <a:lnTo>
                    <a:pt x="516" y="3648"/>
                  </a:lnTo>
                  <a:lnTo>
                    <a:pt x="690" y="3330"/>
                  </a:lnTo>
                  <a:lnTo>
                    <a:pt x="882" y="3030"/>
                  </a:lnTo>
                  <a:lnTo>
                    <a:pt x="912" y="3024"/>
                  </a:lnTo>
                  <a:lnTo>
                    <a:pt x="954" y="3024"/>
                  </a:lnTo>
                  <a:lnTo>
                    <a:pt x="954" y="2934"/>
                  </a:lnTo>
                  <a:lnTo>
                    <a:pt x="960" y="2934"/>
                  </a:lnTo>
                  <a:lnTo>
                    <a:pt x="990" y="2904"/>
                  </a:lnTo>
                  <a:lnTo>
                    <a:pt x="1026" y="2856"/>
                  </a:lnTo>
                  <a:lnTo>
                    <a:pt x="1068" y="2808"/>
                  </a:lnTo>
                  <a:lnTo>
                    <a:pt x="1098" y="2772"/>
                  </a:lnTo>
                  <a:lnTo>
                    <a:pt x="1122" y="2748"/>
                  </a:lnTo>
                  <a:lnTo>
                    <a:pt x="1152" y="2712"/>
                  </a:lnTo>
                  <a:lnTo>
                    <a:pt x="1182" y="2670"/>
                  </a:lnTo>
                  <a:lnTo>
                    <a:pt x="1206" y="2628"/>
                  </a:lnTo>
                  <a:lnTo>
                    <a:pt x="1230" y="2592"/>
                  </a:lnTo>
                  <a:lnTo>
                    <a:pt x="1248" y="2580"/>
                  </a:lnTo>
                  <a:lnTo>
                    <a:pt x="1272" y="2568"/>
                  </a:lnTo>
                  <a:lnTo>
                    <a:pt x="1422" y="2418"/>
                  </a:lnTo>
                  <a:lnTo>
                    <a:pt x="1446" y="2388"/>
                  </a:lnTo>
                  <a:lnTo>
                    <a:pt x="1458" y="2376"/>
                  </a:lnTo>
                  <a:lnTo>
                    <a:pt x="1464" y="2364"/>
                  </a:lnTo>
                  <a:lnTo>
                    <a:pt x="1488" y="2328"/>
                  </a:lnTo>
                  <a:lnTo>
                    <a:pt x="1512" y="2280"/>
                  </a:lnTo>
                  <a:lnTo>
                    <a:pt x="1548" y="2226"/>
                  </a:lnTo>
                  <a:lnTo>
                    <a:pt x="1584" y="2178"/>
                  </a:lnTo>
                  <a:lnTo>
                    <a:pt x="1614" y="2136"/>
                  </a:lnTo>
                  <a:lnTo>
                    <a:pt x="1638" y="2118"/>
                  </a:lnTo>
                  <a:lnTo>
                    <a:pt x="1680" y="2094"/>
                  </a:lnTo>
                  <a:lnTo>
                    <a:pt x="1722" y="2064"/>
                  </a:lnTo>
                  <a:lnTo>
                    <a:pt x="1764" y="2040"/>
                  </a:lnTo>
                  <a:lnTo>
                    <a:pt x="1800" y="2028"/>
                  </a:lnTo>
                  <a:lnTo>
                    <a:pt x="1812" y="2028"/>
                  </a:lnTo>
                  <a:lnTo>
                    <a:pt x="1818" y="2022"/>
                  </a:lnTo>
                  <a:lnTo>
                    <a:pt x="1818" y="2010"/>
                  </a:lnTo>
                  <a:lnTo>
                    <a:pt x="1824" y="1986"/>
                  </a:lnTo>
                  <a:lnTo>
                    <a:pt x="1848" y="1938"/>
                  </a:lnTo>
                  <a:lnTo>
                    <a:pt x="1890" y="1896"/>
                  </a:lnTo>
                  <a:lnTo>
                    <a:pt x="1944" y="1854"/>
                  </a:lnTo>
                  <a:lnTo>
                    <a:pt x="2076" y="1722"/>
                  </a:lnTo>
                  <a:lnTo>
                    <a:pt x="2124" y="1680"/>
                  </a:lnTo>
                  <a:lnTo>
                    <a:pt x="2160" y="1650"/>
                  </a:lnTo>
                  <a:lnTo>
                    <a:pt x="2184" y="1638"/>
                  </a:lnTo>
                  <a:lnTo>
                    <a:pt x="2208" y="1620"/>
                  </a:lnTo>
                  <a:lnTo>
                    <a:pt x="2226" y="1608"/>
                  </a:lnTo>
                  <a:lnTo>
                    <a:pt x="2232" y="1590"/>
                  </a:lnTo>
                  <a:lnTo>
                    <a:pt x="2256" y="1578"/>
                  </a:lnTo>
                  <a:lnTo>
                    <a:pt x="2274" y="1572"/>
                  </a:lnTo>
                  <a:lnTo>
                    <a:pt x="2286" y="1572"/>
                  </a:lnTo>
                  <a:lnTo>
                    <a:pt x="2304" y="1566"/>
                  </a:lnTo>
                  <a:lnTo>
                    <a:pt x="2328" y="1554"/>
                  </a:lnTo>
                  <a:lnTo>
                    <a:pt x="2340" y="1542"/>
                  </a:lnTo>
                  <a:lnTo>
                    <a:pt x="2346" y="1524"/>
                  </a:lnTo>
                  <a:lnTo>
                    <a:pt x="2364" y="1506"/>
                  </a:lnTo>
                  <a:lnTo>
                    <a:pt x="2382" y="1494"/>
                  </a:lnTo>
                  <a:lnTo>
                    <a:pt x="2508" y="1368"/>
                  </a:lnTo>
                  <a:lnTo>
                    <a:pt x="2628" y="1260"/>
                  </a:lnTo>
                  <a:lnTo>
                    <a:pt x="2682" y="1206"/>
                  </a:lnTo>
                  <a:lnTo>
                    <a:pt x="2736" y="1158"/>
                  </a:lnTo>
                  <a:lnTo>
                    <a:pt x="2778" y="1116"/>
                  </a:lnTo>
                  <a:lnTo>
                    <a:pt x="3186" y="864"/>
                  </a:lnTo>
                  <a:lnTo>
                    <a:pt x="3606" y="648"/>
                  </a:lnTo>
                  <a:lnTo>
                    <a:pt x="4050" y="456"/>
                  </a:lnTo>
                  <a:lnTo>
                    <a:pt x="4506" y="294"/>
                  </a:lnTo>
                  <a:lnTo>
                    <a:pt x="4980" y="168"/>
                  </a:lnTo>
                  <a:lnTo>
                    <a:pt x="5466" y="78"/>
                  </a:lnTo>
                  <a:lnTo>
                    <a:pt x="5964" y="18"/>
                  </a:lnTo>
                  <a:lnTo>
                    <a:pt x="6474" y="0"/>
                  </a:lnTo>
                  <a:close/>
                </a:path>
              </a:pathLst>
            </a:custGeom>
            <a:gradFill>
              <a:gsLst>
                <a:gs pos="45000">
                  <a:sysClr val="window" lastClr="FFFFFF"/>
                </a:gs>
                <a:gs pos="81000">
                  <a:sysClr val="window" lastClr="FFFFFF">
                    <a:lumMod val="85000"/>
                  </a:sysClr>
                </a:gs>
              </a:gsLst>
              <a:lin ang="6600000" scaled="0"/>
            </a:gradFill>
            <a:ln w="0">
              <a:solidFill>
                <a:sysClr val="window" lastClr="FFFFFF">
                  <a:lumMod val="85000"/>
                </a:sysClr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</a:endParaRPr>
            </a:p>
          </p:txBody>
        </p:sp>
        <p:sp>
          <p:nvSpPr>
            <p:cNvPr id="9" name="Freeform 19">
              <a:extLst>
                <a:ext uri="{FF2B5EF4-FFF2-40B4-BE49-F238E27FC236}">
                  <a16:creationId xmlns:a16="http://schemas.microsoft.com/office/drawing/2014/main" id="{8AFEB327-7503-41AC-AC50-B2281146D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1874" y="4069955"/>
              <a:ext cx="588581" cy="601131"/>
            </a:xfrm>
            <a:custGeom>
              <a:avLst/>
              <a:gdLst/>
              <a:ahLst/>
              <a:cxnLst>
                <a:cxn ang="0">
                  <a:pos x="870" y="0"/>
                </a:cxn>
                <a:cxn ang="0">
                  <a:pos x="2814" y="2874"/>
                </a:cxn>
                <a:cxn ang="0">
                  <a:pos x="0" y="1032"/>
                </a:cxn>
                <a:cxn ang="0">
                  <a:pos x="0" y="942"/>
                </a:cxn>
                <a:cxn ang="0">
                  <a:pos x="6" y="942"/>
                </a:cxn>
                <a:cxn ang="0">
                  <a:pos x="36" y="912"/>
                </a:cxn>
                <a:cxn ang="0">
                  <a:pos x="72" y="864"/>
                </a:cxn>
                <a:cxn ang="0">
                  <a:pos x="114" y="816"/>
                </a:cxn>
                <a:cxn ang="0">
                  <a:pos x="144" y="780"/>
                </a:cxn>
                <a:cxn ang="0">
                  <a:pos x="168" y="756"/>
                </a:cxn>
                <a:cxn ang="0">
                  <a:pos x="198" y="720"/>
                </a:cxn>
                <a:cxn ang="0">
                  <a:pos x="228" y="678"/>
                </a:cxn>
                <a:cxn ang="0">
                  <a:pos x="252" y="636"/>
                </a:cxn>
                <a:cxn ang="0">
                  <a:pos x="276" y="600"/>
                </a:cxn>
                <a:cxn ang="0">
                  <a:pos x="294" y="588"/>
                </a:cxn>
                <a:cxn ang="0">
                  <a:pos x="318" y="576"/>
                </a:cxn>
                <a:cxn ang="0">
                  <a:pos x="468" y="426"/>
                </a:cxn>
                <a:cxn ang="0">
                  <a:pos x="492" y="396"/>
                </a:cxn>
                <a:cxn ang="0">
                  <a:pos x="504" y="384"/>
                </a:cxn>
                <a:cxn ang="0">
                  <a:pos x="510" y="372"/>
                </a:cxn>
                <a:cxn ang="0">
                  <a:pos x="534" y="336"/>
                </a:cxn>
                <a:cxn ang="0">
                  <a:pos x="558" y="288"/>
                </a:cxn>
                <a:cxn ang="0">
                  <a:pos x="594" y="234"/>
                </a:cxn>
                <a:cxn ang="0">
                  <a:pos x="630" y="186"/>
                </a:cxn>
                <a:cxn ang="0">
                  <a:pos x="660" y="144"/>
                </a:cxn>
                <a:cxn ang="0">
                  <a:pos x="684" y="126"/>
                </a:cxn>
                <a:cxn ang="0">
                  <a:pos x="726" y="102"/>
                </a:cxn>
                <a:cxn ang="0">
                  <a:pos x="768" y="72"/>
                </a:cxn>
                <a:cxn ang="0">
                  <a:pos x="810" y="48"/>
                </a:cxn>
                <a:cxn ang="0">
                  <a:pos x="846" y="36"/>
                </a:cxn>
                <a:cxn ang="0">
                  <a:pos x="852" y="36"/>
                </a:cxn>
                <a:cxn ang="0">
                  <a:pos x="858" y="30"/>
                </a:cxn>
                <a:cxn ang="0">
                  <a:pos x="864" y="18"/>
                </a:cxn>
                <a:cxn ang="0">
                  <a:pos x="870" y="0"/>
                </a:cxn>
              </a:cxnLst>
              <a:rect l="0" t="0" r="r" b="b"/>
              <a:pathLst>
                <a:path w="2814" h="2874">
                  <a:moveTo>
                    <a:pt x="870" y="0"/>
                  </a:moveTo>
                  <a:lnTo>
                    <a:pt x="2814" y="2874"/>
                  </a:lnTo>
                  <a:lnTo>
                    <a:pt x="0" y="1032"/>
                  </a:lnTo>
                  <a:lnTo>
                    <a:pt x="0" y="942"/>
                  </a:lnTo>
                  <a:lnTo>
                    <a:pt x="6" y="942"/>
                  </a:lnTo>
                  <a:lnTo>
                    <a:pt x="36" y="912"/>
                  </a:lnTo>
                  <a:lnTo>
                    <a:pt x="72" y="864"/>
                  </a:lnTo>
                  <a:lnTo>
                    <a:pt x="114" y="816"/>
                  </a:lnTo>
                  <a:lnTo>
                    <a:pt x="144" y="780"/>
                  </a:lnTo>
                  <a:lnTo>
                    <a:pt x="168" y="756"/>
                  </a:lnTo>
                  <a:lnTo>
                    <a:pt x="198" y="720"/>
                  </a:lnTo>
                  <a:lnTo>
                    <a:pt x="228" y="678"/>
                  </a:lnTo>
                  <a:lnTo>
                    <a:pt x="252" y="636"/>
                  </a:lnTo>
                  <a:lnTo>
                    <a:pt x="276" y="600"/>
                  </a:lnTo>
                  <a:lnTo>
                    <a:pt x="294" y="588"/>
                  </a:lnTo>
                  <a:lnTo>
                    <a:pt x="318" y="576"/>
                  </a:lnTo>
                  <a:lnTo>
                    <a:pt x="468" y="426"/>
                  </a:lnTo>
                  <a:lnTo>
                    <a:pt x="492" y="396"/>
                  </a:lnTo>
                  <a:lnTo>
                    <a:pt x="504" y="384"/>
                  </a:lnTo>
                  <a:lnTo>
                    <a:pt x="510" y="372"/>
                  </a:lnTo>
                  <a:lnTo>
                    <a:pt x="534" y="336"/>
                  </a:lnTo>
                  <a:lnTo>
                    <a:pt x="558" y="288"/>
                  </a:lnTo>
                  <a:lnTo>
                    <a:pt x="594" y="234"/>
                  </a:lnTo>
                  <a:lnTo>
                    <a:pt x="630" y="186"/>
                  </a:lnTo>
                  <a:lnTo>
                    <a:pt x="660" y="144"/>
                  </a:lnTo>
                  <a:lnTo>
                    <a:pt x="684" y="126"/>
                  </a:lnTo>
                  <a:lnTo>
                    <a:pt x="726" y="102"/>
                  </a:lnTo>
                  <a:lnTo>
                    <a:pt x="768" y="72"/>
                  </a:lnTo>
                  <a:lnTo>
                    <a:pt x="810" y="48"/>
                  </a:lnTo>
                  <a:lnTo>
                    <a:pt x="846" y="36"/>
                  </a:lnTo>
                  <a:lnTo>
                    <a:pt x="852" y="36"/>
                  </a:lnTo>
                  <a:lnTo>
                    <a:pt x="858" y="30"/>
                  </a:lnTo>
                  <a:lnTo>
                    <a:pt x="864" y="18"/>
                  </a:lnTo>
                  <a:lnTo>
                    <a:pt x="870" y="0"/>
                  </a:lnTo>
                  <a:close/>
                </a:path>
              </a:pathLst>
            </a:custGeom>
            <a:gradFill>
              <a:gsLst>
                <a:gs pos="23000">
                  <a:sysClr val="window" lastClr="FFFFFF"/>
                </a:gs>
                <a:gs pos="81000">
                  <a:sysClr val="window" lastClr="FFFFFF">
                    <a:lumMod val="85000"/>
                  </a:sysClr>
                </a:gs>
              </a:gsLst>
              <a:lin ang="180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</a:endParaRPr>
            </a:p>
          </p:txBody>
        </p:sp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0B20A247-6CCF-4A8D-90D0-F755FF537E1B}"/>
              </a:ext>
            </a:extLst>
          </p:cNvPr>
          <p:cNvSpPr/>
          <p:nvPr/>
        </p:nvSpPr>
        <p:spPr>
          <a:xfrm>
            <a:off x="1035723" y="4516792"/>
            <a:ext cx="1677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400" b="1" kern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短期內</a:t>
            </a:r>
            <a:endParaRPr lang="en-US" altLang="zh-TW" sz="2400" b="1" kern="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400" b="1" kern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多次借貸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EAB0365-5A64-4DB9-82CE-83C242C6A333}"/>
              </a:ext>
            </a:extLst>
          </p:cNvPr>
          <p:cNvSpPr/>
          <p:nvPr/>
        </p:nvSpPr>
        <p:spPr>
          <a:xfrm>
            <a:off x="8996491" y="4626213"/>
            <a:ext cx="22262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400" b="1" kern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陪同人員</a:t>
            </a:r>
            <a:endParaRPr lang="en-US" altLang="zh-TW" sz="2400" b="1" kern="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400" b="1" kern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與當事人關係及對話</a:t>
            </a: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FFBA6B8B-C718-418F-B63D-4DEE6A5AF122}"/>
              </a:ext>
            </a:extLst>
          </p:cNvPr>
          <p:cNvGrpSpPr/>
          <p:nvPr/>
        </p:nvGrpSpPr>
        <p:grpSpPr>
          <a:xfrm>
            <a:off x="436622" y="3582172"/>
            <a:ext cx="779463" cy="1058337"/>
            <a:chOff x="-578057" y="817236"/>
            <a:chExt cx="779463" cy="810749"/>
          </a:xfrm>
        </p:grpSpPr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2E392F99-66EF-41DD-8537-F0F74192212B}"/>
                </a:ext>
              </a:extLst>
            </p:cNvPr>
            <p:cNvGrpSpPr/>
            <p:nvPr/>
          </p:nvGrpSpPr>
          <p:grpSpPr>
            <a:xfrm>
              <a:off x="-578057" y="817236"/>
              <a:ext cx="779463" cy="742950"/>
              <a:chOff x="487144" y="1779203"/>
              <a:chExt cx="779463" cy="742950"/>
            </a:xfrm>
          </p:grpSpPr>
          <p:grpSp>
            <p:nvGrpSpPr>
              <p:cNvPr id="16" name="群組 35">
                <a:extLst>
                  <a:ext uri="{FF2B5EF4-FFF2-40B4-BE49-F238E27FC236}">
                    <a16:creationId xmlns:a16="http://schemas.microsoft.com/office/drawing/2014/main" id="{FFAFB5E1-3BA7-47D5-9616-76C0648C57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7144" y="1779203"/>
                <a:ext cx="731838" cy="731838"/>
                <a:chOff x="244020" y="1625588"/>
                <a:chExt cx="731422" cy="731422"/>
              </a:xfrm>
            </p:grpSpPr>
            <p:pic>
              <p:nvPicPr>
                <p:cNvPr id="19" name="圖片 36">
                  <a:extLst>
                    <a:ext uri="{FF2B5EF4-FFF2-40B4-BE49-F238E27FC236}">
                      <a16:creationId xmlns:a16="http://schemas.microsoft.com/office/drawing/2014/main" id="{E4D6F382-F87E-41CC-A05D-387B54D46D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2243289">
                  <a:off x="311068" y="1625588"/>
                  <a:ext cx="597328" cy="731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" name="圖片 37">
                  <a:extLst>
                    <a:ext uri="{FF2B5EF4-FFF2-40B4-BE49-F238E27FC236}">
                      <a16:creationId xmlns:a16="http://schemas.microsoft.com/office/drawing/2014/main" id="{A5D76268-C0C1-4047-90D0-B9E1733BBA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91455">
                  <a:off x="351044" y="1625588"/>
                  <a:ext cx="597328" cy="731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" name="圖片 38">
                  <a:extLst>
                    <a:ext uri="{FF2B5EF4-FFF2-40B4-BE49-F238E27FC236}">
                      <a16:creationId xmlns:a16="http://schemas.microsoft.com/office/drawing/2014/main" id="{C3E62248-A142-4C46-86A3-9119D5508A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017238">
                  <a:off x="311067" y="1615825"/>
                  <a:ext cx="597328" cy="731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7" name="圖片 39">
                <a:extLst>
                  <a:ext uri="{FF2B5EF4-FFF2-40B4-BE49-F238E27FC236}">
                    <a16:creationId xmlns:a16="http://schemas.microsoft.com/office/drawing/2014/main" id="{288B33C0-B7F2-4851-9BF9-A0598A7D8F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892826">
                <a:off x="571282" y="1790316"/>
                <a:ext cx="596900" cy="7318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圖片 40">
                <a:extLst>
                  <a:ext uri="{FF2B5EF4-FFF2-40B4-BE49-F238E27FC236}">
                    <a16:creationId xmlns:a16="http://schemas.microsoft.com/office/drawing/2014/main" id="{00E02060-CD1A-49BE-9485-3522630C15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598007">
                <a:off x="602238" y="1738722"/>
                <a:ext cx="596900" cy="731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B9291795-2222-4056-AC21-C492C65E7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55132">
              <a:off x="-479214" y="1020394"/>
              <a:ext cx="607591" cy="607591"/>
            </a:xfrm>
            <a:prstGeom prst="rect">
              <a:avLst/>
            </a:prstGeom>
          </p:spPr>
        </p:pic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4E32C274-4EE8-4D6B-9C97-1862448DFF0E}"/>
              </a:ext>
            </a:extLst>
          </p:cNvPr>
          <p:cNvGrpSpPr/>
          <p:nvPr/>
        </p:nvGrpSpPr>
        <p:grpSpPr>
          <a:xfrm>
            <a:off x="8209356" y="1576153"/>
            <a:ext cx="779463" cy="810749"/>
            <a:chOff x="-578057" y="817236"/>
            <a:chExt cx="779463" cy="810749"/>
          </a:xfrm>
        </p:grpSpPr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87BF15DA-E075-44FC-95C1-F3B3425EA640}"/>
                </a:ext>
              </a:extLst>
            </p:cNvPr>
            <p:cNvGrpSpPr/>
            <p:nvPr/>
          </p:nvGrpSpPr>
          <p:grpSpPr>
            <a:xfrm>
              <a:off x="-578057" y="817236"/>
              <a:ext cx="779463" cy="742950"/>
              <a:chOff x="487144" y="1779203"/>
              <a:chExt cx="779463" cy="742950"/>
            </a:xfrm>
          </p:grpSpPr>
          <p:grpSp>
            <p:nvGrpSpPr>
              <p:cNvPr id="25" name="群組 35">
                <a:extLst>
                  <a:ext uri="{FF2B5EF4-FFF2-40B4-BE49-F238E27FC236}">
                    <a16:creationId xmlns:a16="http://schemas.microsoft.com/office/drawing/2014/main" id="{E5045766-D4D3-4005-874A-49CE52BCEF5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7144" y="1779203"/>
                <a:ext cx="731838" cy="731838"/>
                <a:chOff x="244020" y="1625588"/>
                <a:chExt cx="731422" cy="731422"/>
              </a:xfrm>
            </p:grpSpPr>
            <p:pic>
              <p:nvPicPr>
                <p:cNvPr id="28" name="圖片 36">
                  <a:extLst>
                    <a:ext uri="{FF2B5EF4-FFF2-40B4-BE49-F238E27FC236}">
                      <a16:creationId xmlns:a16="http://schemas.microsoft.com/office/drawing/2014/main" id="{14FDE357-56B5-4A24-BCBC-4857F0504E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2243289">
                  <a:off x="311068" y="1625588"/>
                  <a:ext cx="597328" cy="731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" name="圖片 37">
                  <a:extLst>
                    <a:ext uri="{FF2B5EF4-FFF2-40B4-BE49-F238E27FC236}">
                      <a16:creationId xmlns:a16="http://schemas.microsoft.com/office/drawing/2014/main" id="{F6BEBC2D-F7DE-4D69-AF09-9F7A9B5EF6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91455">
                  <a:off x="351044" y="1625588"/>
                  <a:ext cx="597328" cy="731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" name="圖片 38">
                  <a:extLst>
                    <a:ext uri="{FF2B5EF4-FFF2-40B4-BE49-F238E27FC236}">
                      <a16:creationId xmlns:a16="http://schemas.microsoft.com/office/drawing/2014/main" id="{0000670F-6B6E-44B9-941C-5621A0D0DD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017238">
                  <a:off x="311067" y="1615825"/>
                  <a:ext cx="597328" cy="731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6" name="圖片 39">
                <a:extLst>
                  <a:ext uri="{FF2B5EF4-FFF2-40B4-BE49-F238E27FC236}">
                    <a16:creationId xmlns:a16="http://schemas.microsoft.com/office/drawing/2014/main" id="{35D72B64-C890-4D89-8B4E-5F05047DFF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892826">
                <a:off x="571282" y="1790316"/>
                <a:ext cx="596900" cy="7318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圖片 40">
                <a:extLst>
                  <a:ext uri="{FF2B5EF4-FFF2-40B4-BE49-F238E27FC236}">
                    <a16:creationId xmlns:a16="http://schemas.microsoft.com/office/drawing/2014/main" id="{460B0BCF-566A-4389-B800-EE75CA7999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598007">
                <a:off x="602238" y="1738722"/>
                <a:ext cx="596900" cy="731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40715C6C-1458-4D9E-A0EE-DD7BF9623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55132">
              <a:off x="-479214" y="1020394"/>
              <a:ext cx="607591" cy="607591"/>
            </a:xfrm>
            <a:prstGeom prst="rect">
              <a:avLst/>
            </a:prstGeom>
          </p:spPr>
        </p:pic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A5136FDB-BBED-4EE0-9A79-0487E71B818B}"/>
              </a:ext>
            </a:extLst>
          </p:cNvPr>
          <p:cNvGrpSpPr/>
          <p:nvPr/>
        </p:nvGrpSpPr>
        <p:grpSpPr>
          <a:xfrm>
            <a:off x="8217028" y="3875071"/>
            <a:ext cx="779463" cy="810749"/>
            <a:chOff x="-578057" y="817236"/>
            <a:chExt cx="779463" cy="810749"/>
          </a:xfrm>
        </p:grpSpPr>
        <p:grpSp>
          <p:nvGrpSpPr>
            <p:cNvPr id="32" name="群組 31">
              <a:extLst>
                <a:ext uri="{FF2B5EF4-FFF2-40B4-BE49-F238E27FC236}">
                  <a16:creationId xmlns:a16="http://schemas.microsoft.com/office/drawing/2014/main" id="{E06BC065-4D95-461A-8202-08EDF0D68C8E}"/>
                </a:ext>
              </a:extLst>
            </p:cNvPr>
            <p:cNvGrpSpPr/>
            <p:nvPr/>
          </p:nvGrpSpPr>
          <p:grpSpPr>
            <a:xfrm>
              <a:off x="-578057" y="817236"/>
              <a:ext cx="779463" cy="742950"/>
              <a:chOff x="487144" y="1779203"/>
              <a:chExt cx="779463" cy="742950"/>
            </a:xfrm>
          </p:grpSpPr>
          <p:grpSp>
            <p:nvGrpSpPr>
              <p:cNvPr id="34" name="群組 35">
                <a:extLst>
                  <a:ext uri="{FF2B5EF4-FFF2-40B4-BE49-F238E27FC236}">
                    <a16:creationId xmlns:a16="http://schemas.microsoft.com/office/drawing/2014/main" id="{ED30AEF0-A096-476B-8558-8619485547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7144" y="1779203"/>
                <a:ext cx="731838" cy="731838"/>
                <a:chOff x="244020" y="1625588"/>
                <a:chExt cx="731422" cy="731422"/>
              </a:xfrm>
            </p:grpSpPr>
            <p:pic>
              <p:nvPicPr>
                <p:cNvPr id="37" name="圖片 36">
                  <a:extLst>
                    <a:ext uri="{FF2B5EF4-FFF2-40B4-BE49-F238E27FC236}">
                      <a16:creationId xmlns:a16="http://schemas.microsoft.com/office/drawing/2014/main" id="{9D62633C-5C87-4687-ABD8-012F475377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2243289">
                  <a:off x="311068" y="1625588"/>
                  <a:ext cx="597328" cy="731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" name="圖片 37">
                  <a:extLst>
                    <a:ext uri="{FF2B5EF4-FFF2-40B4-BE49-F238E27FC236}">
                      <a16:creationId xmlns:a16="http://schemas.microsoft.com/office/drawing/2014/main" id="{889F1C47-8D77-4753-8517-B9E50D1402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91455">
                  <a:off x="351044" y="1625588"/>
                  <a:ext cx="597328" cy="731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9" name="圖片 38">
                  <a:extLst>
                    <a:ext uri="{FF2B5EF4-FFF2-40B4-BE49-F238E27FC236}">
                      <a16:creationId xmlns:a16="http://schemas.microsoft.com/office/drawing/2014/main" id="{B5EA4475-6E8E-43B3-A3A3-F00C1F2AF1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017238">
                  <a:off x="311067" y="1615825"/>
                  <a:ext cx="597328" cy="731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35" name="圖片 39">
                <a:extLst>
                  <a:ext uri="{FF2B5EF4-FFF2-40B4-BE49-F238E27FC236}">
                    <a16:creationId xmlns:a16="http://schemas.microsoft.com/office/drawing/2014/main" id="{5114CC78-F205-4DB6-A956-5811D4E201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892826">
                <a:off x="571282" y="1790316"/>
                <a:ext cx="596900" cy="7318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圖片 40">
                <a:extLst>
                  <a:ext uri="{FF2B5EF4-FFF2-40B4-BE49-F238E27FC236}">
                    <a16:creationId xmlns:a16="http://schemas.microsoft.com/office/drawing/2014/main" id="{7AE3C164-4887-469E-B0FA-D3605D0972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598007">
                <a:off x="602238" y="1738722"/>
                <a:ext cx="596900" cy="731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4A523D58-7132-46ED-AEEC-8664C6397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55132">
              <a:off x="-479214" y="1020394"/>
              <a:ext cx="607591" cy="607591"/>
            </a:xfrm>
            <a:prstGeom prst="rect">
              <a:avLst/>
            </a:prstGeom>
          </p:spPr>
        </p:pic>
      </p:grpSp>
      <p:grpSp>
        <p:nvGrpSpPr>
          <p:cNvPr id="47" name="Group 16">
            <a:extLst>
              <a:ext uri="{FF2B5EF4-FFF2-40B4-BE49-F238E27FC236}">
                <a16:creationId xmlns:a16="http://schemas.microsoft.com/office/drawing/2014/main" id="{816A90F2-6569-45B0-8ED5-A2B192CB8620}"/>
              </a:ext>
            </a:extLst>
          </p:cNvPr>
          <p:cNvGrpSpPr/>
          <p:nvPr/>
        </p:nvGrpSpPr>
        <p:grpSpPr>
          <a:xfrm rot="20872315">
            <a:off x="1226440" y="1750631"/>
            <a:ext cx="1698462" cy="1457503"/>
            <a:chOff x="1272333" y="3653305"/>
            <a:chExt cx="3068405" cy="2798585"/>
          </a:xfrm>
        </p:grpSpPr>
        <p:sp>
          <p:nvSpPr>
            <p:cNvPr id="48" name="Freeform 18">
              <a:extLst>
                <a:ext uri="{FF2B5EF4-FFF2-40B4-BE49-F238E27FC236}">
                  <a16:creationId xmlns:a16="http://schemas.microsoft.com/office/drawing/2014/main" id="{790F8113-D4DA-4864-9118-088718F970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333" y="3653305"/>
              <a:ext cx="3068405" cy="2798585"/>
            </a:xfrm>
            <a:custGeom>
              <a:avLst/>
              <a:gdLst/>
              <a:ahLst/>
              <a:cxnLst>
                <a:cxn ang="0">
                  <a:pos x="8406" y="282"/>
                </a:cxn>
                <a:cxn ang="0">
                  <a:pos x="10500" y="1344"/>
                </a:cxn>
                <a:cxn ang="0">
                  <a:pos x="12084" y="3048"/>
                </a:cxn>
                <a:cxn ang="0">
                  <a:pos x="13002" y="5220"/>
                </a:cxn>
                <a:cxn ang="0">
                  <a:pos x="13092" y="7656"/>
                </a:cxn>
                <a:cxn ang="0">
                  <a:pos x="14670" y="13206"/>
                </a:cxn>
                <a:cxn ang="0">
                  <a:pos x="8766" y="12978"/>
                </a:cxn>
                <a:cxn ang="0">
                  <a:pos x="6474" y="13380"/>
                </a:cxn>
                <a:cxn ang="0">
                  <a:pos x="4104" y="12948"/>
                </a:cxn>
                <a:cxn ang="0">
                  <a:pos x="2106" y="11748"/>
                </a:cxn>
                <a:cxn ang="0">
                  <a:pos x="876" y="10338"/>
                </a:cxn>
                <a:cxn ang="0">
                  <a:pos x="852" y="10128"/>
                </a:cxn>
                <a:cxn ang="0">
                  <a:pos x="984" y="9450"/>
                </a:cxn>
                <a:cxn ang="0">
                  <a:pos x="450" y="9558"/>
                </a:cxn>
                <a:cxn ang="0">
                  <a:pos x="150" y="8868"/>
                </a:cxn>
                <a:cxn ang="0">
                  <a:pos x="984" y="8802"/>
                </a:cxn>
                <a:cxn ang="0">
                  <a:pos x="420" y="8454"/>
                </a:cxn>
                <a:cxn ang="0">
                  <a:pos x="240" y="8472"/>
                </a:cxn>
                <a:cxn ang="0">
                  <a:pos x="42" y="7764"/>
                </a:cxn>
                <a:cxn ang="0">
                  <a:pos x="336" y="7656"/>
                </a:cxn>
                <a:cxn ang="0">
                  <a:pos x="972" y="7650"/>
                </a:cxn>
                <a:cxn ang="0">
                  <a:pos x="468" y="7200"/>
                </a:cxn>
                <a:cxn ang="0">
                  <a:pos x="450" y="7308"/>
                </a:cxn>
                <a:cxn ang="0">
                  <a:pos x="486" y="7446"/>
                </a:cxn>
                <a:cxn ang="0">
                  <a:pos x="156" y="7506"/>
                </a:cxn>
                <a:cxn ang="0">
                  <a:pos x="234" y="6228"/>
                </a:cxn>
                <a:cxn ang="0">
                  <a:pos x="414" y="6306"/>
                </a:cxn>
                <a:cxn ang="0">
                  <a:pos x="468" y="6348"/>
                </a:cxn>
                <a:cxn ang="0">
                  <a:pos x="432" y="6462"/>
                </a:cxn>
                <a:cxn ang="0">
                  <a:pos x="978" y="6372"/>
                </a:cxn>
                <a:cxn ang="0">
                  <a:pos x="966" y="5976"/>
                </a:cxn>
                <a:cxn ang="0">
                  <a:pos x="384" y="6048"/>
                </a:cxn>
                <a:cxn ang="0">
                  <a:pos x="114" y="6066"/>
                </a:cxn>
                <a:cxn ang="0">
                  <a:pos x="222" y="5028"/>
                </a:cxn>
                <a:cxn ang="0">
                  <a:pos x="378" y="5148"/>
                </a:cxn>
                <a:cxn ang="0">
                  <a:pos x="360" y="5244"/>
                </a:cxn>
                <a:cxn ang="0">
                  <a:pos x="294" y="5334"/>
                </a:cxn>
                <a:cxn ang="0">
                  <a:pos x="462" y="4896"/>
                </a:cxn>
                <a:cxn ang="0">
                  <a:pos x="426" y="4968"/>
                </a:cxn>
                <a:cxn ang="0">
                  <a:pos x="192" y="4818"/>
                </a:cxn>
                <a:cxn ang="0">
                  <a:pos x="420" y="4122"/>
                </a:cxn>
                <a:cxn ang="0">
                  <a:pos x="456" y="4182"/>
                </a:cxn>
                <a:cxn ang="0">
                  <a:pos x="882" y="3030"/>
                </a:cxn>
                <a:cxn ang="0">
                  <a:pos x="990" y="2904"/>
                </a:cxn>
                <a:cxn ang="0">
                  <a:pos x="1152" y="2712"/>
                </a:cxn>
                <a:cxn ang="0">
                  <a:pos x="1272" y="2568"/>
                </a:cxn>
                <a:cxn ang="0">
                  <a:pos x="1488" y="2328"/>
                </a:cxn>
                <a:cxn ang="0">
                  <a:pos x="1638" y="2118"/>
                </a:cxn>
                <a:cxn ang="0">
                  <a:pos x="1812" y="2028"/>
                </a:cxn>
                <a:cxn ang="0">
                  <a:pos x="1890" y="1896"/>
                </a:cxn>
                <a:cxn ang="0">
                  <a:pos x="2184" y="1638"/>
                </a:cxn>
                <a:cxn ang="0">
                  <a:pos x="2274" y="1572"/>
                </a:cxn>
                <a:cxn ang="0">
                  <a:pos x="2346" y="1524"/>
                </a:cxn>
                <a:cxn ang="0">
                  <a:pos x="2682" y="1206"/>
                </a:cxn>
                <a:cxn ang="0">
                  <a:pos x="4050" y="456"/>
                </a:cxn>
                <a:cxn ang="0">
                  <a:pos x="6474" y="0"/>
                </a:cxn>
              </a:cxnLst>
              <a:rect l="0" t="0" r="r" b="b"/>
              <a:pathLst>
                <a:path w="14670" h="13380">
                  <a:moveTo>
                    <a:pt x="6474" y="0"/>
                  </a:moveTo>
                  <a:lnTo>
                    <a:pt x="6972" y="18"/>
                  </a:lnTo>
                  <a:lnTo>
                    <a:pt x="7464" y="72"/>
                  </a:lnTo>
                  <a:lnTo>
                    <a:pt x="7944" y="162"/>
                  </a:lnTo>
                  <a:lnTo>
                    <a:pt x="8406" y="282"/>
                  </a:lnTo>
                  <a:lnTo>
                    <a:pt x="8856" y="438"/>
                  </a:lnTo>
                  <a:lnTo>
                    <a:pt x="9294" y="624"/>
                  </a:lnTo>
                  <a:lnTo>
                    <a:pt x="9714" y="834"/>
                  </a:lnTo>
                  <a:lnTo>
                    <a:pt x="10116" y="1080"/>
                  </a:lnTo>
                  <a:lnTo>
                    <a:pt x="10500" y="1344"/>
                  </a:lnTo>
                  <a:lnTo>
                    <a:pt x="10866" y="1638"/>
                  </a:lnTo>
                  <a:lnTo>
                    <a:pt x="11202" y="1962"/>
                  </a:lnTo>
                  <a:lnTo>
                    <a:pt x="11526" y="2298"/>
                  </a:lnTo>
                  <a:lnTo>
                    <a:pt x="11820" y="2664"/>
                  </a:lnTo>
                  <a:lnTo>
                    <a:pt x="12084" y="3048"/>
                  </a:lnTo>
                  <a:lnTo>
                    <a:pt x="12330" y="3450"/>
                  </a:lnTo>
                  <a:lnTo>
                    <a:pt x="12540" y="3870"/>
                  </a:lnTo>
                  <a:lnTo>
                    <a:pt x="12726" y="4308"/>
                  </a:lnTo>
                  <a:lnTo>
                    <a:pt x="12882" y="4758"/>
                  </a:lnTo>
                  <a:lnTo>
                    <a:pt x="13002" y="5220"/>
                  </a:lnTo>
                  <a:lnTo>
                    <a:pt x="13092" y="5700"/>
                  </a:lnTo>
                  <a:lnTo>
                    <a:pt x="13146" y="6192"/>
                  </a:lnTo>
                  <a:lnTo>
                    <a:pt x="13164" y="6690"/>
                  </a:lnTo>
                  <a:lnTo>
                    <a:pt x="13146" y="7176"/>
                  </a:lnTo>
                  <a:lnTo>
                    <a:pt x="13092" y="7656"/>
                  </a:lnTo>
                  <a:lnTo>
                    <a:pt x="13008" y="8124"/>
                  </a:lnTo>
                  <a:lnTo>
                    <a:pt x="12894" y="8580"/>
                  </a:lnTo>
                  <a:lnTo>
                    <a:pt x="12744" y="9024"/>
                  </a:lnTo>
                  <a:lnTo>
                    <a:pt x="12570" y="9456"/>
                  </a:lnTo>
                  <a:lnTo>
                    <a:pt x="14670" y="13206"/>
                  </a:lnTo>
                  <a:lnTo>
                    <a:pt x="10356" y="12138"/>
                  </a:lnTo>
                  <a:lnTo>
                    <a:pt x="9984" y="12384"/>
                  </a:lnTo>
                  <a:lnTo>
                    <a:pt x="9594" y="12612"/>
                  </a:lnTo>
                  <a:lnTo>
                    <a:pt x="9186" y="12804"/>
                  </a:lnTo>
                  <a:lnTo>
                    <a:pt x="8766" y="12978"/>
                  </a:lnTo>
                  <a:lnTo>
                    <a:pt x="8328" y="13116"/>
                  </a:lnTo>
                  <a:lnTo>
                    <a:pt x="7884" y="13230"/>
                  </a:lnTo>
                  <a:lnTo>
                    <a:pt x="7422" y="13314"/>
                  </a:lnTo>
                  <a:lnTo>
                    <a:pt x="6954" y="13362"/>
                  </a:lnTo>
                  <a:lnTo>
                    <a:pt x="6474" y="13380"/>
                  </a:lnTo>
                  <a:lnTo>
                    <a:pt x="5976" y="13362"/>
                  </a:lnTo>
                  <a:lnTo>
                    <a:pt x="5490" y="13308"/>
                  </a:lnTo>
                  <a:lnTo>
                    <a:pt x="5016" y="13218"/>
                  </a:lnTo>
                  <a:lnTo>
                    <a:pt x="4548" y="13098"/>
                  </a:lnTo>
                  <a:lnTo>
                    <a:pt x="4104" y="12948"/>
                  </a:lnTo>
                  <a:lnTo>
                    <a:pt x="3666" y="12762"/>
                  </a:lnTo>
                  <a:lnTo>
                    <a:pt x="3246" y="12552"/>
                  </a:lnTo>
                  <a:lnTo>
                    <a:pt x="2850" y="12312"/>
                  </a:lnTo>
                  <a:lnTo>
                    <a:pt x="2466" y="12042"/>
                  </a:lnTo>
                  <a:lnTo>
                    <a:pt x="2106" y="11748"/>
                  </a:lnTo>
                  <a:lnTo>
                    <a:pt x="1764" y="11436"/>
                  </a:lnTo>
                  <a:lnTo>
                    <a:pt x="1446" y="11094"/>
                  </a:lnTo>
                  <a:lnTo>
                    <a:pt x="1152" y="10734"/>
                  </a:lnTo>
                  <a:lnTo>
                    <a:pt x="882" y="10356"/>
                  </a:lnTo>
                  <a:lnTo>
                    <a:pt x="876" y="10338"/>
                  </a:lnTo>
                  <a:lnTo>
                    <a:pt x="876" y="10290"/>
                  </a:lnTo>
                  <a:lnTo>
                    <a:pt x="888" y="10278"/>
                  </a:lnTo>
                  <a:lnTo>
                    <a:pt x="894" y="10266"/>
                  </a:lnTo>
                  <a:lnTo>
                    <a:pt x="894" y="10212"/>
                  </a:lnTo>
                  <a:lnTo>
                    <a:pt x="852" y="10128"/>
                  </a:lnTo>
                  <a:lnTo>
                    <a:pt x="822" y="10080"/>
                  </a:lnTo>
                  <a:lnTo>
                    <a:pt x="816" y="10032"/>
                  </a:lnTo>
                  <a:lnTo>
                    <a:pt x="816" y="9972"/>
                  </a:lnTo>
                  <a:lnTo>
                    <a:pt x="996" y="9966"/>
                  </a:lnTo>
                  <a:lnTo>
                    <a:pt x="984" y="9450"/>
                  </a:lnTo>
                  <a:lnTo>
                    <a:pt x="504" y="9438"/>
                  </a:lnTo>
                  <a:lnTo>
                    <a:pt x="480" y="9450"/>
                  </a:lnTo>
                  <a:lnTo>
                    <a:pt x="462" y="9480"/>
                  </a:lnTo>
                  <a:lnTo>
                    <a:pt x="456" y="9516"/>
                  </a:lnTo>
                  <a:lnTo>
                    <a:pt x="450" y="9558"/>
                  </a:lnTo>
                  <a:lnTo>
                    <a:pt x="450" y="9570"/>
                  </a:lnTo>
                  <a:lnTo>
                    <a:pt x="444" y="9576"/>
                  </a:lnTo>
                  <a:lnTo>
                    <a:pt x="444" y="9582"/>
                  </a:lnTo>
                  <a:lnTo>
                    <a:pt x="288" y="9234"/>
                  </a:lnTo>
                  <a:lnTo>
                    <a:pt x="150" y="8868"/>
                  </a:lnTo>
                  <a:lnTo>
                    <a:pt x="210" y="8886"/>
                  </a:lnTo>
                  <a:lnTo>
                    <a:pt x="270" y="8880"/>
                  </a:lnTo>
                  <a:lnTo>
                    <a:pt x="324" y="8856"/>
                  </a:lnTo>
                  <a:lnTo>
                    <a:pt x="366" y="8820"/>
                  </a:lnTo>
                  <a:lnTo>
                    <a:pt x="984" y="8802"/>
                  </a:lnTo>
                  <a:lnTo>
                    <a:pt x="972" y="8274"/>
                  </a:lnTo>
                  <a:lnTo>
                    <a:pt x="486" y="8274"/>
                  </a:lnTo>
                  <a:lnTo>
                    <a:pt x="474" y="8346"/>
                  </a:lnTo>
                  <a:lnTo>
                    <a:pt x="456" y="8394"/>
                  </a:lnTo>
                  <a:lnTo>
                    <a:pt x="420" y="8454"/>
                  </a:lnTo>
                  <a:lnTo>
                    <a:pt x="384" y="8502"/>
                  </a:lnTo>
                  <a:lnTo>
                    <a:pt x="372" y="8520"/>
                  </a:lnTo>
                  <a:lnTo>
                    <a:pt x="366" y="8538"/>
                  </a:lnTo>
                  <a:lnTo>
                    <a:pt x="354" y="8550"/>
                  </a:lnTo>
                  <a:lnTo>
                    <a:pt x="240" y="8472"/>
                  </a:lnTo>
                  <a:lnTo>
                    <a:pt x="126" y="8424"/>
                  </a:lnTo>
                  <a:lnTo>
                    <a:pt x="12" y="8400"/>
                  </a:lnTo>
                  <a:lnTo>
                    <a:pt x="12" y="7770"/>
                  </a:lnTo>
                  <a:lnTo>
                    <a:pt x="18" y="7770"/>
                  </a:lnTo>
                  <a:lnTo>
                    <a:pt x="42" y="7764"/>
                  </a:lnTo>
                  <a:lnTo>
                    <a:pt x="72" y="7746"/>
                  </a:lnTo>
                  <a:lnTo>
                    <a:pt x="120" y="7716"/>
                  </a:lnTo>
                  <a:lnTo>
                    <a:pt x="168" y="7662"/>
                  </a:lnTo>
                  <a:lnTo>
                    <a:pt x="258" y="7656"/>
                  </a:lnTo>
                  <a:lnTo>
                    <a:pt x="336" y="7656"/>
                  </a:lnTo>
                  <a:lnTo>
                    <a:pt x="408" y="7650"/>
                  </a:lnTo>
                  <a:lnTo>
                    <a:pt x="456" y="7644"/>
                  </a:lnTo>
                  <a:lnTo>
                    <a:pt x="480" y="7656"/>
                  </a:lnTo>
                  <a:lnTo>
                    <a:pt x="492" y="7656"/>
                  </a:lnTo>
                  <a:lnTo>
                    <a:pt x="972" y="7650"/>
                  </a:lnTo>
                  <a:lnTo>
                    <a:pt x="954" y="7116"/>
                  </a:lnTo>
                  <a:lnTo>
                    <a:pt x="492" y="7116"/>
                  </a:lnTo>
                  <a:lnTo>
                    <a:pt x="486" y="7128"/>
                  </a:lnTo>
                  <a:lnTo>
                    <a:pt x="480" y="7158"/>
                  </a:lnTo>
                  <a:lnTo>
                    <a:pt x="468" y="7200"/>
                  </a:lnTo>
                  <a:lnTo>
                    <a:pt x="456" y="7236"/>
                  </a:lnTo>
                  <a:lnTo>
                    <a:pt x="450" y="7266"/>
                  </a:lnTo>
                  <a:lnTo>
                    <a:pt x="444" y="7278"/>
                  </a:lnTo>
                  <a:lnTo>
                    <a:pt x="444" y="7296"/>
                  </a:lnTo>
                  <a:lnTo>
                    <a:pt x="450" y="7308"/>
                  </a:lnTo>
                  <a:lnTo>
                    <a:pt x="462" y="7326"/>
                  </a:lnTo>
                  <a:lnTo>
                    <a:pt x="474" y="7338"/>
                  </a:lnTo>
                  <a:lnTo>
                    <a:pt x="486" y="7368"/>
                  </a:lnTo>
                  <a:lnTo>
                    <a:pt x="480" y="7404"/>
                  </a:lnTo>
                  <a:lnTo>
                    <a:pt x="486" y="7446"/>
                  </a:lnTo>
                  <a:lnTo>
                    <a:pt x="468" y="7464"/>
                  </a:lnTo>
                  <a:lnTo>
                    <a:pt x="414" y="7482"/>
                  </a:lnTo>
                  <a:lnTo>
                    <a:pt x="342" y="7500"/>
                  </a:lnTo>
                  <a:lnTo>
                    <a:pt x="252" y="7506"/>
                  </a:lnTo>
                  <a:lnTo>
                    <a:pt x="156" y="7506"/>
                  </a:lnTo>
                  <a:lnTo>
                    <a:pt x="72" y="7494"/>
                  </a:lnTo>
                  <a:lnTo>
                    <a:pt x="6" y="7470"/>
                  </a:lnTo>
                  <a:lnTo>
                    <a:pt x="6" y="6270"/>
                  </a:lnTo>
                  <a:lnTo>
                    <a:pt x="186" y="6192"/>
                  </a:lnTo>
                  <a:lnTo>
                    <a:pt x="234" y="6228"/>
                  </a:lnTo>
                  <a:lnTo>
                    <a:pt x="276" y="6240"/>
                  </a:lnTo>
                  <a:lnTo>
                    <a:pt x="336" y="6252"/>
                  </a:lnTo>
                  <a:lnTo>
                    <a:pt x="366" y="6264"/>
                  </a:lnTo>
                  <a:lnTo>
                    <a:pt x="390" y="6288"/>
                  </a:lnTo>
                  <a:lnTo>
                    <a:pt x="414" y="6306"/>
                  </a:lnTo>
                  <a:lnTo>
                    <a:pt x="438" y="6318"/>
                  </a:lnTo>
                  <a:lnTo>
                    <a:pt x="462" y="6312"/>
                  </a:lnTo>
                  <a:lnTo>
                    <a:pt x="474" y="6312"/>
                  </a:lnTo>
                  <a:lnTo>
                    <a:pt x="474" y="6324"/>
                  </a:lnTo>
                  <a:lnTo>
                    <a:pt x="468" y="6348"/>
                  </a:lnTo>
                  <a:lnTo>
                    <a:pt x="450" y="6372"/>
                  </a:lnTo>
                  <a:lnTo>
                    <a:pt x="438" y="6402"/>
                  </a:lnTo>
                  <a:lnTo>
                    <a:pt x="426" y="6420"/>
                  </a:lnTo>
                  <a:lnTo>
                    <a:pt x="420" y="6438"/>
                  </a:lnTo>
                  <a:lnTo>
                    <a:pt x="432" y="6462"/>
                  </a:lnTo>
                  <a:lnTo>
                    <a:pt x="444" y="6474"/>
                  </a:lnTo>
                  <a:lnTo>
                    <a:pt x="450" y="6486"/>
                  </a:lnTo>
                  <a:lnTo>
                    <a:pt x="462" y="6492"/>
                  </a:lnTo>
                  <a:lnTo>
                    <a:pt x="960" y="6486"/>
                  </a:lnTo>
                  <a:lnTo>
                    <a:pt x="978" y="6372"/>
                  </a:lnTo>
                  <a:lnTo>
                    <a:pt x="984" y="6264"/>
                  </a:lnTo>
                  <a:lnTo>
                    <a:pt x="984" y="6168"/>
                  </a:lnTo>
                  <a:lnTo>
                    <a:pt x="978" y="6084"/>
                  </a:lnTo>
                  <a:lnTo>
                    <a:pt x="972" y="6018"/>
                  </a:lnTo>
                  <a:lnTo>
                    <a:pt x="966" y="5976"/>
                  </a:lnTo>
                  <a:lnTo>
                    <a:pt x="960" y="5964"/>
                  </a:lnTo>
                  <a:lnTo>
                    <a:pt x="480" y="5958"/>
                  </a:lnTo>
                  <a:lnTo>
                    <a:pt x="480" y="6030"/>
                  </a:lnTo>
                  <a:lnTo>
                    <a:pt x="474" y="6048"/>
                  </a:lnTo>
                  <a:lnTo>
                    <a:pt x="384" y="6048"/>
                  </a:lnTo>
                  <a:lnTo>
                    <a:pt x="342" y="6042"/>
                  </a:lnTo>
                  <a:lnTo>
                    <a:pt x="330" y="6042"/>
                  </a:lnTo>
                  <a:lnTo>
                    <a:pt x="276" y="6066"/>
                  </a:lnTo>
                  <a:lnTo>
                    <a:pt x="192" y="6078"/>
                  </a:lnTo>
                  <a:lnTo>
                    <a:pt x="114" y="6066"/>
                  </a:lnTo>
                  <a:lnTo>
                    <a:pt x="54" y="6042"/>
                  </a:lnTo>
                  <a:lnTo>
                    <a:pt x="0" y="6012"/>
                  </a:lnTo>
                  <a:lnTo>
                    <a:pt x="0" y="5100"/>
                  </a:lnTo>
                  <a:lnTo>
                    <a:pt x="108" y="5052"/>
                  </a:lnTo>
                  <a:lnTo>
                    <a:pt x="222" y="5028"/>
                  </a:lnTo>
                  <a:lnTo>
                    <a:pt x="330" y="5016"/>
                  </a:lnTo>
                  <a:lnTo>
                    <a:pt x="420" y="5010"/>
                  </a:lnTo>
                  <a:lnTo>
                    <a:pt x="408" y="5034"/>
                  </a:lnTo>
                  <a:lnTo>
                    <a:pt x="402" y="5052"/>
                  </a:lnTo>
                  <a:lnTo>
                    <a:pt x="378" y="5148"/>
                  </a:lnTo>
                  <a:lnTo>
                    <a:pt x="378" y="5172"/>
                  </a:lnTo>
                  <a:lnTo>
                    <a:pt x="372" y="5196"/>
                  </a:lnTo>
                  <a:lnTo>
                    <a:pt x="372" y="5214"/>
                  </a:lnTo>
                  <a:lnTo>
                    <a:pt x="366" y="5232"/>
                  </a:lnTo>
                  <a:lnTo>
                    <a:pt x="360" y="5244"/>
                  </a:lnTo>
                  <a:lnTo>
                    <a:pt x="354" y="5262"/>
                  </a:lnTo>
                  <a:lnTo>
                    <a:pt x="312" y="5304"/>
                  </a:lnTo>
                  <a:lnTo>
                    <a:pt x="300" y="5310"/>
                  </a:lnTo>
                  <a:lnTo>
                    <a:pt x="294" y="5322"/>
                  </a:lnTo>
                  <a:lnTo>
                    <a:pt x="294" y="5334"/>
                  </a:lnTo>
                  <a:lnTo>
                    <a:pt x="972" y="5328"/>
                  </a:lnTo>
                  <a:lnTo>
                    <a:pt x="966" y="4806"/>
                  </a:lnTo>
                  <a:lnTo>
                    <a:pt x="474" y="4806"/>
                  </a:lnTo>
                  <a:lnTo>
                    <a:pt x="474" y="4860"/>
                  </a:lnTo>
                  <a:lnTo>
                    <a:pt x="462" y="4896"/>
                  </a:lnTo>
                  <a:lnTo>
                    <a:pt x="444" y="4926"/>
                  </a:lnTo>
                  <a:lnTo>
                    <a:pt x="420" y="4950"/>
                  </a:lnTo>
                  <a:lnTo>
                    <a:pt x="420" y="4956"/>
                  </a:lnTo>
                  <a:lnTo>
                    <a:pt x="426" y="4962"/>
                  </a:lnTo>
                  <a:lnTo>
                    <a:pt x="426" y="4968"/>
                  </a:lnTo>
                  <a:lnTo>
                    <a:pt x="360" y="4950"/>
                  </a:lnTo>
                  <a:lnTo>
                    <a:pt x="300" y="4920"/>
                  </a:lnTo>
                  <a:lnTo>
                    <a:pt x="252" y="4884"/>
                  </a:lnTo>
                  <a:lnTo>
                    <a:pt x="198" y="4830"/>
                  </a:lnTo>
                  <a:lnTo>
                    <a:pt x="192" y="4818"/>
                  </a:lnTo>
                  <a:lnTo>
                    <a:pt x="120" y="4842"/>
                  </a:lnTo>
                  <a:lnTo>
                    <a:pt x="42" y="4848"/>
                  </a:lnTo>
                  <a:lnTo>
                    <a:pt x="162" y="4476"/>
                  </a:lnTo>
                  <a:lnTo>
                    <a:pt x="300" y="4110"/>
                  </a:lnTo>
                  <a:lnTo>
                    <a:pt x="420" y="4122"/>
                  </a:lnTo>
                  <a:lnTo>
                    <a:pt x="420" y="4134"/>
                  </a:lnTo>
                  <a:lnTo>
                    <a:pt x="432" y="4158"/>
                  </a:lnTo>
                  <a:lnTo>
                    <a:pt x="444" y="4164"/>
                  </a:lnTo>
                  <a:lnTo>
                    <a:pt x="450" y="4176"/>
                  </a:lnTo>
                  <a:lnTo>
                    <a:pt x="456" y="4182"/>
                  </a:lnTo>
                  <a:lnTo>
                    <a:pt x="954" y="4170"/>
                  </a:lnTo>
                  <a:lnTo>
                    <a:pt x="954" y="3654"/>
                  </a:lnTo>
                  <a:lnTo>
                    <a:pt x="516" y="3648"/>
                  </a:lnTo>
                  <a:lnTo>
                    <a:pt x="690" y="3330"/>
                  </a:lnTo>
                  <a:lnTo>
                    <a:pt x="882" y="3030"/>
                  </a:lnTo>
                  <a:lnTo>
                    <a:pt x="912" y="3024"/>
                  </a:lnTo>
                  <a:lnTo>
                    <a:pt x="954" y="3024"/>
                  </a:lnTo>
                  <a:lnTo>
                    <a:pt x="954" y="2934"/>
                  </a:lnTo>
                  <a:lnTo>
                    <a:pt x="960" y="2934"/>
                  </a:lnTo>
                  <a:lnTo>
                    <a:pt x="990" y="2904"/>
                  </a:lnTo>
                  <a:lnTo>
                    <a:pt x="1026" y="2856"/>
                  </a:lnTo>
                  <a:lnTo>
                    <a:pt x="1068" y="2808"/>
                  </a:lnTo>
                  <a:lnTo>
                    <a:pt x="1098" y="2772"/>
                  </a:lnTo>
                  <a:lnTo>
                    <a:pt x="1122" y="2748"/>
                  </a:lnTo>
                  <a:lnTo>
                    <a:pt x="1152" y="2712"/>
                  </a:lnTo>
                  <a:lnTo>
                    <a:pt x="1182" y="2670"/>
                  </a:lnTo>
                  <a:lnTo>
                    <a:pt x="1206" y="2628"/>
                  </a:lnTo>
                  <a:lnTo>
                    <a:pt x="1230" y="2592"/>
                  </a:lnTo>
                  <a:lnTo>
                    <a:pt x="1248" y="2580"/>
                  </a:lnTo>
                  <a:lnTo>
                    <a:pt x="1272" y="2568"/>
                  </a:lnTo>
                  <a:lnTo>
                    <a:pt x="1422" y="2418"/>
                  </a:lnTo>
                  <a:lnTo>
                    <a:pt x="1446" y="2388"/>
                  </a:lnTo>
                  <a:lnTo>
                    <a:pt x="1458" y="2376"/>
                  </a:lnTo>
                  <a:lnTo>
                    <a:pt x="1464" y="2364"/>
                  </a:lnTo>
                  <a:lnTo>
                    <a:pt x="1488" y="2328"/>
                  </a:lnTo>
                  <a:lnTo>
                    <a:pt x="1512" y="2280"/>
                  </a:lnTo>
                  <a:lnTo>
                    <a:pt x="1548" y="2226"/>
                  </a:lnTo>
                  <a:lnTo>
                    <a:pt x="1584" y="2178"/>
                  </a:lnTo>
                  <a:lnTo>
                    <a:pt x="1614" y="2136"/>
                  </a:lnTo>
                  <a:lnTo>
                    <a:pt x="1638" y="2118"/>
                  </a:lnTo>
                  <a:lnTo>
                    <a:pt x="1680" y="2094"/>
                  </a:lnTo>
                  <a:lnTo>
                    <a:pt x="1722" y="2064"/>
                  </a:lnTo>
                  <a:lnTo>
                    <a:pt x="1764" y="2040"/>
                  </a:lnTo>
                  <a:lnTo>
                    <a:pt x="1800" y="2028"/>
                  </a:lnTo>
                  <a:lnTo>
                    <a:pt x="1812" y="2028"/>
                  </a:lnTo>
                  <a:lnTo>
                    <a:pt x="1818" y="2022"/>
                  </a:lnTo>
                  <a:lnTo>
                    <a:pt x="1818" y="2010"/>
                  </a:lnTo>
                  <a:lnTo>
                    <a:pt x="1824" y="1986"/>
                  </a:lnTo>
                  <a:lnTo>
                    <a:pt x="1848" y="1938"/>
                  </a:lnTo>
                  <a:lnTo>
                    <a:pt x="1890" y="1896"/>
                  </a:lnTo>
                  <a:lnTo>
                    <a:pt x="1944" y="1854"/>
                  </a:lnTo>
                  <a:lnTo>
                    <a:pt x="2076" y="1722"/>
                  </a:lnTo>
                  <a:lnTo>
                    <a:pt x="2124" y="1680"/>
                  </a:lnTo>
                  <a:lnTo>
                    <a:pt x="2160" y="1650"/>
                  </a:lnTo>
                  <a:lnTo>
                    <a:pt x="2184" y="1638"/>
                  </a:lnTo>
                  <a:lnTo>
                    <a:pt x="2208" y="1620"/>
                  </a:lnTo>
                  <a:lnTo>
                    <a:pt x="2226" y="1608"/>
                  </a:lnTo>
                  <a:lnTo>
                    <a:pt x="2232" y="1590"/>
                  </a:lnTo>
                  <a:lnTo>
                    <a:pt x="2256" y="1578"/>
                  </a:lnTo>
                  <a:lnTo>
                    <a:pt x="2274" y="1572"/>
                  </a:lnTo>
                  <a:lnTo>
                    <a:pt x="2286" y="1572"/>
                  </a:lnTo>
                  <a:lnTo>
                    <a:pt x="2304" y="1566"/>
                  </a:lnTo>
                  <a:lnTo>
                    <a:pt x="2328" y="1554"/>
                  </a:lnTo>
                  <a:lnTo>
                    <a:pt x="2340" y="1542"/>
                  </a:lnTo>
                  <a:lnTo>
                    <a:pt x="2346" y="1524"/>
                  </a:lnTo>
                  <a:lnTo>
                    <a:pt x="2364" y="1506"/>
                  </a:lnTo>
                  <a:lnTo>
                    <a:pt x="2382" y="1494"/>
                  </a:lnTo>
                  <a:lnTo>
                    <a:pt x="2508" y="1368"/>
                  </a:lnTo>
                  <a:lnTo>
                    <a:pt x="2628" y="1260"/>
                  </a:lnTo>
                  <a:lnTo>
                    <a:pt x="2682" y="1206"/>
                  </a:lnTo>
                  <a:lnTo>
                    <a:pt x="2736" y="1158"/>
                  </a:lnTo>
                  <a:lnTo>
                    <a:pt x="2778" y="1116"/>
                  </a:lnTo>
                  <a:lnTo>
                    <a:pt x="3186" y="864"/>
                  </a:lnTo>
                  <a:lnTo>
                    <a:pt x="3606" y="648"/>
                  </a:lnTo>
                  <a:lnTo>
                    <a:pt x="4050" y="456"/>
                  </a:lnTo>
                  <a:lnTo>
                    <a:pt x="4506" y="294"/>
                  </a:lnTo>
                  <a:lnTo>
                    <a:pt x="4980" y="168"/>
                  </a:lnTo>
                  <a:lnTo>
                    <a:pt x="5466" y="78"/>
                  </a:lnTo>
                  <a:lnTo>
                    <a:pt x="5964" y="18"/>
                  </a:lnTo>
                  <a:lnTo>
                    <a:pt x="6474" y="0"/>
                  </a:lnTo>
                  <a:close/>
                </a:path>
              </a:pathLst>
            </a:custGeom>
            <a:gradFill>
              <a:gsLst>
                <a:gs pos="45000">
                  <a:sysClr val="window" lastClr="FFFFFF"/>
                </a:gs>
                <a:gs pos="81000">
                  <a:sysClr val="window" lastClr="FFFFFF">
                    <a:lumMod val="85000"/>
                  </a:sysClr>
                </a:gs>
              </a:gsLst>
              <a:lin ang="6600000" scaled="0"/>
            </a:gradFill>
            <a:ln w="0">
              <a:solidFill>
                <a:sysClr val="window" lastClr="FFFFFF">
                  <a:lumMod val="85000"/>
                </a:sysClr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</a:endParaRPr>
            </a:p>
          </p:txBody>
        </p:sp>
        <p:sp>
          <p:nvSpPr>
            <p:cNvPr id="49" name="Freeform 19">
              <a:extLst>
                <a:ext uri="{FF2B5EF4-FFF2-40B4-BE49-F238E27FC236}">
                  <a16:creationId xmlns:a16="http://schemas.microsoft.com/office/drawing/2014/main" id="{36C5C899-71A2-4335-ADEA-40979EC932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1874" y="4069955"/>
              <a:ext cx="588581" cy="601131"/>
            </a:xfrm>
            <a:custGeom>
              <a:avLst/>
              <a:gdLst/>
              <a:ahLst/>
              <a:cxnLst>
                <a:cxn ang="0">
                  <a:pos x="870" y="0"/>
                </a:cxn>
                <a:cxn ang="0">
                  <a:pos x="2814" y="2874"/>
                </a:cxn>
                <a:cxn ang="0">
                  <a:pos x="0" y="1032"/>
                </a:cxn>
                <a:cxn ang="0">
                  <a:pos x="0" y="942"/>
                </a:cxn>
                <a:cxn ang="0">
                  <a:pos x="6" y="942"/>
                </a:cxn>
                <a:cxn ang="0">
                  <a:pos x="36" y="912"/>
                </a:cxn>
                <a:cxn ang="0">
                  <a:pos x="72" y="864"/>
                </a:cxn>
                <a:cxn ang="0">
                  <a:pos x="114" y="816"/>
                </a:cxn>
                <a:cxn ang="0">
                  <a:pos x="144" y="780"/>
                </a:cxn>
                <a:cxn ang="0">
                  <a:pos x="168" y="756"/>
                </a:cxn>
                <a:cxn ang="0">
                  <a:pos x="198" y="720"/>
                </a:cxn>
                <a:cxn ang="0">
                  <a:pos x="228" y="678"/>
                </a:cxn>
                <a:cxn ang="0">
                  <a:pos x="252" y="636"/>
                </a:cxn>
                <a:cxn ang="0">
                  <a:pos x="276" y="600"/>
                </a:cxn>
                <a:cxn ang="0">
                  <a:pos x="294" y="588"/>
                </a:cxn>
                <a:cxn ang="0">
                  <a:pos x="318" y="576"/>
                </a:cxn>
                <a:cxn ang="0">
                  <a:pos x="468" y="426"/>
                </a:cxn>
                <a:cxn ang="0">
                  <a:pos x="492" y="396"/>
                </a:cxn>
                <a:cxn ang="0">
                  <a:pos x="504" y="384"/>
                </a:cxn>
                <a:cxn ang="0">
                  <a:pos x="510" y="372"/>
                </a:cxn>
                <a:cxn ang="0">
                  <a:pos x="534" y="336"/>
                </a:cxn>
                <a:cxn ang="0">
                  <a:pos x="558" y="288"/>
                </a:cxn>
                <a:cxn ang="0">
                  <a:pos x="594" y="234"/>
                </a:cxn>
                <a:cxn ang="0">
                  <a:pos x="630" y="186"/>
                </a:cxn>
                <a:cxn ang="0">
                  <a:pos x="660" y="144"/>
                </a:cxn>
                <a:cxn ang="0">
                  <a:pos x="684" y="126"/>
                </a:cxn>
                <a:cxn ang="0">
                  <a:pos x="726" y="102"/>
                </a:cxn>
                <a:cxn ang="0">
                  <a:pos x="768" y="72"/>
                </a:cxn>
                <a:cxn ang="0">
                  <a:pos x="810" y="48"/>
                </a:cxn>
                <a:cxn ang="0">
                  <a:pos x="846" y="36"/>
                </a:cxn>
                <a:cxn ang="0">
                  <a:pos x="852" y="36"/>
                </a:cxn>
                <a:cxn ang="0">
                  <a:pos x="858" y="30"/>
                </a:cxn>
                <a:cxn ang="0">
                  <a:pos x="864" y="18"/>
                </a:cxn>
                <a:cxn ang="0">
                  <a:pos x="870" y="0"/>
                </a:cxn>
              </a:cxnLst>
              <a:rect l="0" t="0" r="r" b="b"/>
              <a:pathLst>
                <a:path w="2814" h="2874">
                  <a:moveTo>
                    <a:pt x="870" y="0"/>
                  </a:moveTo>
                  <a:lnTo>
                    <a:pt x="2814" y="2874"/>
                  </a:lnTo>
                  <a:lnTo>
                    <a:pt x="0" y="1032"/>
                  </a:lnTo>
                  <a:lnTo>
                    <a:pt x="0" y="942"/>
                  </a:lnTo>
                  <a:lnTo>
                    <a:pt x="6" y="942"/>
                  </a:lnTo>
                  <a:lnTo>
                    <a:pt x="36" y="912"/>
                  </a:lnTo>
                  <a:lnTo>
                    <a:pt x="72" y="864"/>
                  </a:lnTo>
                  <a:lnTo>
                    <a:pt x="114" y="816"/>
                  </a:lnTo>
                  <a:lnTo>
                    <a:pt x="144" y="780"/>
                  </a:lnTo>
                  <a:lnTo>
                    <a:pt x="168" y="756"/>
                  </a:lnTo>
                  <a:lnTo>
                    <a:pt x="198" y="720"/>
                  </a:lnTo>
                  <a:lnTo>
                    <a:pt x="228" y="678"/>
                  </a:lnTo>
                  <a:lnTo>
                    <a:pt x="252" y="636"/>
                  </a:lnTo>
                  <a:lnTo>
                    <a:pt x="276" y="600"/>
                  </a:lnTo>
                  <a:lnTo>
                    <a:pt x="294" y="588"/>
                  </a:lnTo>
                  <a:lnTo>
                    <a:pt x="318" y="576"/>
                  </a:lnTo>
                  <a:lnTo>
                    <a:pt x="468" y="426"/>
                  </a:lnTo>
                  <a:lnTo>
                    <a:pt x="492" y="396"/>
                  </a:lnTo>
                  <a:lnTo>
                    <a:pt x="504" y="384"/>
                  </a:lnTo>
                  <a:lnTo>
                    <a:pt x="510" y="372"/>
                  </a:lnTo>
                  <a:lnTo>
                    <a:pt x="534" y="336"/>
                  </a:lnTo>
                  <a:lnTo>
                    <a:pt x="558" y="288"/>
                  </a:lnTo>
                  <a:lnTo>
                    <a:pt x="594" y="234"/>
                  </a:lnTo>
                  <a:lnTo>
                    <a:pt x="630" y="186"/>
                  </a:lnTo>
                  <a:lnTo>
                    <a:pt x="660" y="144"/>
                  </a:lnTo>
                  <a:lnTo>
                    <a:pt x="684" y="126"/>
                  </a:lnTo>
                  <a:lnTo>
                    <a:pt x="726" y="102"/>
                  </a:lnTo>
                  <a:lnTo>
                    <a:pt x="768" y="72"/>
                  </a:lnTo>
                  <a:lnTo>
                    <a:pt x="810" y="48"/>
                  </a:lnTo>
                  <a:lnTo>
                    <a:pt x="846" y="36"/>
                  </a:lnTo>
                  <a:lnTo>
                    <a:pt x="852" y="36"/>
                  </a:lnTo>
                  <a:lnTo>
                    <a:pt x="858" y="30"/>
                  </a:lnTo>
                  <a:lnTo>
                    <a:pt x="864" y="18"/>
                  </a:lnTo>
                  <a:lnTo>
                    <a:pt x="870" y="0"/>
                  </a:lnTo>
                  <a:close/>
                </a:path>
              </a:pathLst>
            </a:custGeom>
            <a:gradFill>
              <a:gsLst>
                <a:gs pos="23000">
                  <a:sysClr val="window" lastClr="FFFFFF"/>
                </a:gs>
                <a:gs pos="81000">
                  <a:sysClr val="window" lastClr="FFFFFF">
                    <a:lumMod val="85000"/>
                  </a:sysClr>
                </a:gs>
              </a:gsLst>
              <a:lin ang="180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</a:endParaRPr>
            </a:p>
          </p:txBody>
        </p: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903CA73E-BD4D-4875-96C1-2A7F6E85993B}"/>
              </a:ext>
            </a:extLst>
          </p:cNvPr>
          <p:cNvSpPr/>
          <p:nvPr/>
        </p:nvSpPr>
        <p:spPr>
          <a:xfrm>
            <a:off x="1217334" y="2158352"/>
            <a:ext cx="15544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400" b="1" kern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突然借貸大筆金額</a:t>
            </a:r>
          </a:p>
        </p:txBody>
      </p: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02FAC7B9-B778-43CB-BE25-EACE8337B20B}"/>
              </a:ext>
            </a:extLst>
          </p:cNvPr>
          <p:cNvGrpSpPr/>
          <p:nvPr/>
        </p:nvGrpSpPr>
        <p:grpSpPr>
          <a:xfrm>
            <a:off x="597351" y="1290945"/>
            <a:ext cx="779463" cy="810749"/>
            <a:chOff x="-578057" y="817236"/>
            <a:chExt cx="779463" cy="810749"/>
          </a:xfrm>
        </p:grpSpPr>
        <p:grpSp>
          <p:nvGrpSpPr>
            <p:cNvPr id="51" name="群組 50">
              <a:extLst>
                <a:ext uri="{FF2B5EF4-FFF2-40B4-BE49-F238E27FC236}">
                  <a16:creationId xmlns:a16="http://schemas.microsoft.com/office/drawing/2014/main" id="{8367287B-83D4-48D0-9EDC-1A685FF90D8C}"/>
                </a:ext>
              </a:extLst>
            </p:cNvPr>
            <p:cNvGrpSpPr/>
            <p:nvPr/>
          </p:nvGrpSpPr>
          <p:grpSpPr>
            <a:xfrm>
              <a:off x="-578057" y="817236"/>
              <a:ext cx="779463" cy="742950"/>
              <a:chOff x="487144" y="1779203"/>
              <a:chExt cx="779463" cy="742950"/>
            </a:xfrm>
          </p:grpSpPr>
          <p:grpSp>
            <p:nvGrpSpPr>
              <p:cNvPr id="53" name="群組 35">
                <a:extLst>
                  <a:ext uri="{FF2B5EF4-FFF2-40B4-BE49-F238E27FC236}">
                    <a16:creationId xmlns:a16="http://schemas.microsoft.com/office/drawing/2014/main" id="{2AC60DAF-EBCA-4AED-930D-97152F21BE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7144" y="1779203"/>
                <a:ext cx="731838" cy="731838"/>
                <a:chOff x="244020" y="1625588"/>
                <a:chExt cx="731422" cy="731422"/>
              </a:xfrm>
            </p:grpSpPr>
            <p:pic>
              <p:nvPicPr>
                <p:cNvPr id="56" name="圖片 36">
                  <a:extLst>
                    <a:ext uri="{FF2B5EF4-FFF2-40B4-BE49-F238E27FC236}">
                      <a16:creationId xmlns:a16="http://schemas.microsoft.com/office/drawing/2014/main" id="{1D1C279C-A493-4B59-A1F5-6512043D8C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2243289">
                  <a:off x="311068" y="1625588"/>
                  <a:ext cx="597328" cy="731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7" name="圖片 37">
                  <a:extLst>
                    <a:ext uri="{FF2B5EF4-FFF2-40B4-BE49-F238E27FC236}">
                      <a16:creationId xmlns:a16="http://schemas.microsoft.com/office/drawing/2014/main" id="{C82F15CF-9C04-4B63-A007-BB3786E316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91455">
                  <a:off x="351044" y="1625588"/>
                  <a:ext cx="597328" cy="731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8" name="圖片 38">
                  <a:extLst>
                    <a:ext uri="{FF2B5EF4-FFF2-40B4-BE49-F238E27FC236}">
                      <a16:creationId xmlns:a16="http://schemas.microsoft.com/office/drawing/2014/main" id="{166C033E-7FFE-42D9-85DD-C35B93F30A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017238">
                  <a:off x="311067" y="1615825"/>
                  <a:ext cx="597328" cy="731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54" name="圖片 39">
                <a:extLst>
                  <a:ext uri="{FF2B5EF4-FFF2-40B4-BE49-F238E27FC236}">
                    <a16:creationId xmlns:a16="http://schemas.microsoft.com/office/drawing/2014/main" id="{6CC33944-96EA-4FBA-9B13-48022DCCA6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892826">
                <a:off x="571282" y="1790316"/>
                <a:ext cx="596900" cy="7318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圖片 40">
                <a:extLst>
                  <a:ext uri="{FF2B5EF4-FFF2-40B4-BE49-F238E27FC236}">
                    <a16:creationId xmlns:a16="http://schemas.microsoft.com/office/drawing/2014/main" id="{82C315CC-8876-4348-B094-B65767D5C1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598007">
                <a:off x="602238" y="1738722"/>
                <a:ext cx="596900" cy="731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2" name="圖片 51">
              <a:extLst>
                <a:ext uri="{FF2B5EF4-FFF2-40B4-BE49-F238E27FC236}">
                  <a16:creationId xmlns:a16="http://schemas.microsoft.com/office/drawing/2014/main" id="{5F235105-CA11-492C-8BED-1E3F948AF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55132">
              <a:off x="-479214" y="1020394"/>
              <a:ext cx="607591" cy="607591"/>
            </a:xfrm>
            <a:prstGeom prst="rect">
              <a:avLst/>
            </a:prstGeom>
          </p:spPr>
        </p:pic>
      </p:grpSp>
      <p:grpSp>
        <p:nvGrpSpPr>
          <p:cNvPr id="59" name="Group 16">
            <a:extLst>
              <a:ext uri="{FF2B5EF4-FFF2-40B4-BE49-F238E27FC236}">
                <a16:creationId xmlns:a16="http://schemas.microsoft.com/office/drawing/2014/main" id="{640E0E26-EF27-4B5F-B3EE-E577CEAD3399}"/>
              </a:ext>
            </a:extLst>
          </p:cNvPr>
          <p:cNvGrpSpPr/>
          <p:nvPr/>
        </p:nvGrpSpPr>
        <p:grpSpPr>
          <a:xfrm rot="9854133">
            <a:off x="9123792" y="1954611"/>
            <a:ext cx="1743349" cy="1300000"/>
            <a:chOff x="1272333" y="3653305"/>
            <a:chExt cx="3068405" cy="2798585"/>
          </a:xfrm>
        </p:grpSpPr>
        <p:sp>
          <p:nvSpPr>
            <p:cNvPr id="60" name="Freeform 18">
              <a:extLst>
                <a:ext uri="{FF2B5EF4-FFF2-40B4-BE49-F238E27FC236}">
                  <a16:creationId xmlns:a16="http://schemas.microsoft.com/office/drawing/2014/main" id="{4DE4C354-5C72-45C4-A24A-B10F86AE37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333" y="3653305"/>
              <a:ext cx="3068405" cy="2798585"/>
            </a:xfrm>
            <a:custGeom>
              <a:avLst/>
              <a:gdLst/>
              <a:ahLst/>
              <a:cxnLst>
                <a:cxn ang="0">
                  <a:pos x="8406" y="282"/>
                </a:cxn>
                <a:cxn ang="0">
                  <a:pos x="10500" y="1344"/>
                </a:cxn>
                <a:cxn ang="0">
                  <a:pos x="12084" y="3048"/>
                </a:cxn>
                <a:cxn ang="0">
                  <a:pos x="13002" y="5220"/>
                </a:cxn>
                <a:cxn ang="0">
                  <a:pos x="13092" y="7656"/>
                </a:cxn>
                <a:cxn ang="0">
                  <a:pos x="14670" y="13206"/>
                </a:cxn>
                <a:cxn ang="0">
                  <a:pos x="8766" y="12978"/>
                </a:cxn>
                <a:cxn ang="0">
                  <a:pos x="6474" y="13380"/>
                </a:cxn>
                <a:cxn ang="0">
                  <a:pos x="4104" y="12948"/>
                </a:cxn>
                <a:cxn ang="0">
                  <a:pos x="2106" y="11748"/>
                </a:cxn>
                <a:cxn ang="0">
                  <a:pos x="876" y="10338"/>
                </a:cxn>
                <a:cxn ang="0">
                  <a:pos x="852" y="10128"/>
                </a:cxn>
                <a:cxn ang="0">
                  <a:pos x="984" y="9450"/>
                </a:cxn>
                <a:cxn ang="0">
                  <a:pos x="450" y="9558"/>
                </a:cxn>
                <a:cxn ang="0">
                  <a:pos x="150" y="8868"/>
                </a:cxn>
                <a:cxn ang="0">
                  <a:pos x="984" y="8802"/>
                </a:cxn>
                <a:cxn ang="0">
                  <a:pos x="420" y="8454"/>
                </a:cxn>
                <a:cxn ang="0">
                  <a:pos x="240" y="8472"/>
                </a:cxn>
                <a:cxn ang="0">
                  <a:pos x="42" y="7764"/>
                </a:cxn>
                <a:cxn ang="0">
                  <a:pos x="336" y="7656"/>
                </a:cxn>
                <a:cxn ang="0">
                  <a:pos x="972" y="7650"/>
                </a:cxn>
                <a:cxn ang="0">
                  <a:pos x="468" y="7200"/>
                </a:cxn>
                <a:cxn ang="0">
                  <a:pos x="450" y="7308"/>
                </a:cxn>
                <a:cxn ang="0">
                  <a:pos x="486" y="7446"/>
                </a:cxn>
                <a:cxn ang="0">
                  <a:pos x="156" y="7506"/>
                </a:cxn>
                <a:cxn ang="0">
                  <a:pos x="234" y="6228"/>
                </a:cxn>
                <a:cxn ang="0">
                  <a:pos x="414" y="6306"/>
                </a:cxn>
                <a:cxn ang="0">
                  <a:pos x="468" y="6348"/>
                </a:cxn>
                <a:cxn ang="0">
                  <a:pos x="432" y="6462"/>
                </a:cxn>
                <a:cxn ang="0">
                  <a:pos x="978" y="6372"/>
                </a:cxn>
                <a:cxn ang="0">
                  <a:pos x="966" y="5976"/>
                </a:cxn>
                <a:cxn ang="0">
                  <a:pos x="384" y="6048"/>
                </a:cxn>
                <a:cxn ang="0">
                  <a:pos x="114" y="6066"/>
                </a:cxn>
                <a:cxn ang="0">
                  <a:pos x="222" y="5028"/>
                </a:cxn>
                <a:cxn ang="0">
                  <a:pos x="378" y="5148"/>
                </a:cxn>
                <a:cxn ang="0">
                  <a:pos x="360" y="5244"/>
                </a:cxn>
                <a:cxn ang="0">
                  <a:pos x="294" y="5334"/>
                </a:cxn>
                <a:cxn ang="0">
                  <a:pos x="462" y="4896"/>
                </a:cxn>
                <a:cxn ang="0">
                  <a:pos x="426" y="4968"/>
                </a:cxn>
                <a:cxn ang="0">
                  <a:pos x="192" y="4818"/>
                </a:cxn>
                <a:cxn ang="0">
                  <a:pos x="420" y="4122"/>
                </a:cxn>
                <a:cxn ang="0">
                  <a:pos x="456" y="4182"/>
                </a:cxn>
                <a:cxn ang="0">
                  <a:pos x="882" y="3030"/>
                </a:cxn>
                <a:cxn ang="0">
                  <a:pos x="990" y="2904"/>
                </a:cxn>
                <a:cxn ang="0">
                  <a:pos x="1152" y="2712"/>
                </a:cxn>
                <a:cxn ang="0">
                  <a:pos x="1272" y="2568"/>
                </a:cxn>
                <a:cxn ang="0">
                  <a:pos x="1488" y="2328"/>
                </a:cxn>
                <a:cxn ang="0">
                  <a:pos x="1638" y="2118"/>
                </a:cxn>
                <a:cxn ang="0">
                  <a:pos x="1812" y="2028"/>
                </a:cxn>
                <a:cxn ang="0">
                  <a:pos x="1890" y="1896"/>
                </a:cxn>
                <a:cxn ang="0">
                  <a:pos x="2184" y="1638"/>
                </a:cxn>
                <a:cxn ang="0">
                  <a:pos x="2274" y="1572"/>
                </a:cxn>
                <a:cxn ang="0">
                  <a:pos x="2346" y="1524"/>
                </a:cxn>
                <a:cxn ang="0">
                  <a:pos x="2682" y="1206"/>
                </a:cxn>
                <a:cxn ang="0">
                  <a:pos x="4050" y="456"/>
                </a:cxn>
                <a:cxn ang="0">
                  <a:pos x="6474" y="0"/>
                </a:cxn>
              </a:cxnLst>
              <a:rect l="0" t="0" r="r" b="b"/>
              <a:pathLst>
                <a:path w="14670" h="13380">
                  <a:moveTo>
                    <a:pt x="6474" y="0"/>
                  </a:moveTo>
                  <a:lnTo>
                    <a:pt x="6972" y="18"/>
                  </a:lnTo>
                  <a:lnTo>
                    <a:pt x="7464" y="72"/>
                  </a:lnTo>
                  <a:lnTo>
                    <a:pt x="7944" y="162"/>
                  </a:lnTo>
                  <a:lnTo>
                    <a:pt x="8406" y="282"/>
                  </a:lnTo>
                  <a:lnTo>
                    <a:pt x="8856" y="438"/>
                  </a:lnTo>
                  <a:lnTo>
                    <a:pt x="9294" y="624"/>
                  </a:lnTo>
                  <a:lnTo>
                    <a:pt x="9714" y="834"/>
                  </a:lnTo>
                  <a:lnTo>
                    <a:pt x="10116" y="1080"/>
                  </a:lnTo>
                  <a:lnTo>
                    <a:pt x="10500" y="1344"/>
                  </a:lnTo>
                  <a:lnTo>
                    <a:pt x="10866" y="1638"/>
                  </a:lnTo>
                  <a:lnTo>
                    <a:pt x="11202" y="1962"/>
                  </a:lnTo>
                  <a:lnTo>
                    <a:pt x="11526" y="2298"/>
                  </a:lnTo>
                  <a:lnTo>
                    <a:pt x="11820" y="2664"/>
                  </a:lnTo>
                  <a:lnTo>
                    <a:pt x="12084" y="3048"/>
                  </a:lnTo>
                  <a:lnTo>
                    <a:pt x="12330" y="3450"/>
                  </a:lnTo>
                  <a:lnTo>
                    <a:pt x="12540" y="3870"/>
                  </a:lnTo>
                  <a:lnTo>
                    <a:pt x="12726" y="4308"/>
                  </a:lnTo>
                  <a:lnTo>
                    <a:pt x="12882" y="4758"/>
                  </a:lnTo>
                  <a:lnTo>
                    <a:pt x="13002" y="5220"/>
                  </a:lnTo>
                  <a:lnTo>
                    <a:pt x="13092" y="5700"/>
                  </a:lnTo>
                  <a:lnTo>
                    <a:pt x="13146" y="6192"/>
                  </a:lnTo>
                  <a:lnTo>
                    <a:pt x="13164" y="6690"/>
                  </a:lnTo>
                  <a:lnTo>
                    <a:pt x="13146" y="7176"/>
                  </a:lnTo>
                  <a:lnTo>
                    <a:pt x="13092" y="7656"/>
                  </a:lnTo>
                  <a:lnTo>
                    <a:pt x="13008" y="8124"/>
                  </a:lnTo>
                  <a:lnTo>
                    <a:pt x="12894" y="8580"/>
                  </a:lnTo>
                  <a:lnTo>
                    <a:pt x="12744" y="9024"/>
                  </a:lnTo>
                  <a:lnTo>
                    <a:pt x="12570" y="9456"/>
                  </a:lnTo>
                  <a:lnTo>
                    <a:pt x="14670" y="13206"/>
                  </a:lnTo>
                  <a:lnTo>
                    <a:pt x="10356" y="12138"/>
                  </a:lnTo>
                  <a:lnTo>
                    <a:pt x="9984" y="12384"/>
                  </a:lnTo>
                  <a:lnTo>
                    <a:pt x="9594" y="12612"/>
                  </a:lnTo>
                  <a:lnTo>
                    <a:pt x="9186" y="12804"/>
                  </a:lnTo>
                  <a:lnTo>
                    <a:pt x="8766" y="12978"/>
                  </a:lnTo>
                  <a:lnTo>
                    <a:pt x="8328" y="13116"/>
                  </a:lnTo>
                  <a:lnTo>
                    <a:pt x="7884" y="13230"/>
                  </a:lnTo>
                  <a:lnTo>
                    <a:pt x="7422" y="13314"/>
                  </a:lnTo>
                  <a:lnTo>
                    <a:pt x="6954" y="13362"/>
                  </a:lnTo>
                  <a:lnTo>
                    <a:pt x="6474" y="13380"/>
                  </a:lnTo>
                  <a:lnTo>
                    <a:pt x="5976" y="13362"/>
                  </a:lnTo>
                  <a:lnTo>
                    <a:pt x="5490" y="13308"/>
                  </a:lnTo>
                  <a:lnTo>
                    <a:pt x="5016" y="13218"/>
                  </a:lnTo>
                  <a:lnTo>
                    <a:pt x="4548" y="13098"/>
                  </a:lnTo>
                  <a:lnTo>
                    <a:pt x="4104" y="12948"/>
                  </a:lnTo>
                  <a:lnTo>
                    <a:pt x="3666" y="12762"/>
                  </a:lnTo>
                  <a:lnTo>
                    <a:pt x="3246" y="12552"/>
                  </a:lnTo>
                  <a:lnTo>
                    <a:pt x="2850" y="12312"/>
                  </a:lnTo>
                  <a:lnTo>
                    <a:pt x="2466" y="12042"/>
                  </a:lnTo>
                  <a:lnTo>
                    <a:pt x="2106" y="11748"/>
                  </a:lnTo>
                  <a:lnTo>
                    <a:pt x="1764" y="11436"/>
                  </a:lnTo>
                  <a:lnTo>
                    <a:pt x="1446" y="11094"/>
                  </a:lnTo>
                  <a:lnTo>
                    <a:pt x="1152" y="10734"/>
                  </a:lnTo>
                  <a:lnTo>
                    <a:pt x="882" y="10356"/>
                  </a:lnTo>
                  <a:lnTo>
                    <a:pt x="876" y="10338"/>
                  </a:lnTo>
                  <a:lnTo>
                    <a:pt x="876" y="10290"/>
                  </a:lnTo>
                  <a:lnTo>
                    <a:pt x="888" y="10278"/>
                  </a:lnTo>
                  <a:lnTo>
                    <a:pt x="894" y="10266"/>
                  </a:lnTo>
                  <a:lnTo>
                    <a:pt x="894" y="10212"/>
                  </a:lnTo>
                  <a:lnTo>
                    <a:pt x="852" y="10128"/>
                  </a:lnTo>
                  <a:lnTo>
                    <a:pt x="822" y="10080"/>
                  </a:lnTo>
                  <a:lnTo>
                    <a:pt x="816" y="10032"/>
                  </a:lnTo>
                  <a:lnTo>
                    <a:pt x="816" y="9972"/>
                  </a:lnTo>
                  <a:lnTo>
                    <a:pt x="996" y="9966"/>
                  </a:lnTo>
                  <a:lnTo>
                    <a:pt x="984" y="9450"/>
                  </a:lnTo>
                  <a:lnTo>
                    <a:pt x="504" y="9438"/>
                  </a:lnTo>
                  <a:lnTo>
                    <a:pt x="480" y="9450"/>
                  </a:lnTo>
                  <a:lnTo>
                    <a:pt x="462" y="9480"/>
                  </a:lnTo>
                  <a:lnTo>
                    <a:pt x="456" y="9516"/>
                  </a:lnTo>
                  <a:lnTo>
                    <a:pt x="450" y="9558"/>
                  </a:lnTo>
                  <a:lnTo>
                    <a:pt x="450" y="9570"/>
                  </a:lnTo>
                  <a:lnTo>
                    <a:pt x="444" y="9576"/>
                  </a:lnTo>
                  <a:lnTo>
                    <a:pt x="444" y="9582"/>
                  </a:lnTo>
                  <a:lnTo>
                    <a:pt x="288" y="9234"/>
                  </a:lnTo>
                  <a:lnTo>
                    <a:pt x="150" y="8868"/>
                  </a:lnTo>
                  <a:lnTo>
                    <a:pt x="210" y="8886"/>
                  </a:lnTo>
                  <a:lnTo>
                    <a:pt x="270" y="8880"/>
                  </a:lnTo>
                  <a:lnTo>
                    <a:pt x="324" y="8856"/>
                  </a:lnTo>
                  <a:lnTo>
                    <a:pt x="366" y="8820"/>
                  </a:lnTo>
                  <a:lnTo>
                    <a:pt x="984" y="8802"/>
                  </a:lnTo>
                  <a:lnTo>
                    <a:pt x="972" y="8274"/>
                  </a:lnTo>
                  <a:lnTo>
                    <a:pt x="486" y="8274"/>
                  </a:lnTo>
                  <a:lnTo>
                    <a:pt x="474" y="8346"/>
                  </a:lnTo>
                  <a:lnTo>
                    <a:pt x="456" y="8394"/>
                  </a:lnTo>
                  <a:lnTo>
                    <a:pt x="420" y="8454"/>
                  </a:lnTo>
                  <a:lnTo>
                    <a:pt x="384" y="8502"/>
                  </a:lnTo>
                  <a:lnTo>
                    <a:pt x="372" y="8520"/>
                  </a:lnTo>
                  <a:lnTo>
                    <a:pt x="366" y="8538"/>
                  </a:lnTo>
                  <a:lnTo>
                    <a:pt x="354" y="8550"/>
                  </a:lnTo>
                  <a:lnTo>
                    <a:pt x="240" y="8472"/>
                  </a:lnTo>
                  <a:lnTo>
                    <a:pt x="126" y="8424"/>
                  </a:lnTo>
                  <a:lnTo>
                    <a:pt x="12" y="8400"/>
                  </a:lnTo>
                  <a:lnTo>
                    <a:pt x="12" y="7770"/>
                  </a:lnTo>
                  <a:lnTo>
                    <a:pt x="18" y="7770"/>
                  </a:lnTo>
                  <a:lnTo>
                    <a:pt x="42" y="7764"/>
                  </a:lnTo>
                  <a:lnTo>
                    <a:pt x="72" y="7746"/>
                  </a:lnTo>
                  <a:lnTo>
                    <a:pt x="120" y="7716"/>
                  </a:lnTo>
                  <a:lnTo>
                    <a:pt x="168" y="7662"/>
                  </a:lnTo>
                  <a:lnTo>
                    <a:pt x="258" y="7656"/>
                  </a:lnTo>
                  <a:lnTo>
                    <a:pt x="336" y="7656"/>
                  </a:lnTo>
                  <a:lnTo>
                    <a:pt x="408" y="7650"/>
                  </a:lnTo>
                  <a:lnTo>
                    <a:pt x="456" y="7644"/>
                  </a:lnTo>
                  <a:lnTo>
                    <a:pt x="480" y="7656"/>
                  </a:lnTo>
                  <a:lnTo>
                    <a:pt x="492" y="7656"/>
                  </a:lnTo>
                  <a:lnTo>
                    <a:pt x="972" y="7650"/>
                  </a:lnTo>
                  <a:lnTo>
                    <a:pt x="954" y="7116"/>
                  </a:lnTo>
                  <a:lnTo>
                    <a:pt x="492" y="7116"/>
                  </a:lnTo>
                  <a:lnTo>
                    <a:pt x="486" y="7128"/>
                  </a:lnTo>
                  <a:lnTo>
                    <a:pt x="480" y="7158"/>
                  </a:lnTo>
                  <a:lnTo>
                    <a:pt x="468" y="7200"/>
                  </a:lnTo>
                  <a:lnTo>
                    <a:pt x="456" y="7236"/>
                  </a:lnTo>
                  <a:lnTo>
                    <a:pt x="450" y="7266"/>
                  </a:lnTo>
                  <a:lnTo>
                    <a:pt x="444" y="7278"/>
                  </a:lnTo>
                  <a:lnTo>
                    <a:pt x="444" y="7296"/>
                  </a:lnTo>
                  <a:lnTo>
                    <a:pt x="450" y="7308"/>
                  </a:lnTo>
                  <a:lnTo>
                    <a:pt x="462" y="7326"/>
                  </a:lnTo>
                  <a:lnTo>
                    <a:pt x="474" y="7338"/>
                  </a:lnTo>
                  <a:lnTo>
                    <a:pt x="486" y="7368"/>
                  </a:lnTo>
                  <a:lnTo>
                    <a:pt x="480" y="7404"/>
                  </a:lnTo>
                  <a:lnTo>
                    <a:pt x="486" y="7446"/>
                  </a:lnTo>
                  <a:lnTo>
                    <a:pt x="468" y="7464"/>
                  </a:lnTo>
                  <a:lnTo>
                    <a:pt x="414" y="7482"/>
                  </a:lnTo>
                  <a:lnTo>
                    <a:pt x="342" y="7500"/>
                  </a:lnTo>
                  <a:lnTo>
                    <a:pt x="252" y="7506"/>
                  </a:lnTo>
                  <a:lnTo>
                    <a:pt x="156" y="7506"/>
                  </a:lnTo>
                  <a:lnTo>
                    <a:pt x="72" y="7494"/>
                  </a:lnTo>
                  <a:lnTo>
                    <a:pt x="6" y="7470"/>
                  </a:lnTo>
                  <a:lnTo>
                    <a:pt x="6" y="6270"/>
                  </a:lnTo>
                  <a:lnTo>
                    <a:pt x="186" y="6192"/>
                  </a:lnTo>
                  <a:lnTo>
                    <a:pt x="234" y="6228"/>
                  </a:lnTo>
                  <a:lnTo>
                    <a:pt x="276" y="6240"/>
                  </a:lnTo>
                  <a:lnTo>
                    <a:pt x="336" y="6252"/>
                  </a:lnTo>
                  <a:lnTo>
                    <a:pt x="366" y="6264"/>
                  </a:lnTo>
                  <a:lnTo>
                    <a:pt x="390" y="6288"/>
                  </a:lnTo>
                  <a:lnTo>
                    <a:pt x="414" y="6306"/>
                  </a:lnTo>
                  <a:lnTo>
                    <a:pt x="438" y="6318"/>
                  </a:lnTo>
                  <a:lnTo>
                    <a:pt x="462" y="6312"/>
                  </a:lnTo>
                  <a:lnTo>
                    <a:pt x="474" y="6312"/>
                  </a:lnTo>
                  <a:lnTo>
                    <a:pt x="474" y="6324"/>
                  </a:lnTo>
                  <a:lnTo>
                    <a:pt x="468" y="6348"/>
                  </a:lnTo>
                  <a:lnTo>
                    <a:pt x="450" y="6372"/>
                  </a:lnTo>
                  <a:lnTo>
                    <a:pt x="438" y="6402"/>
                  </a:lnTo>
                  <a:lnTo>
                    <a:pt x="426" y="6420"/>
                  </a:lnTo>
                  <a:lnTo>
                    <a:pt x="420" y="6438"/>
                  </a:lnTo>
                  <a:lnTo>
                    <a:pt x="432" y="6462"/>
                  </a:lnTo>
                  <a:lnTo>
                    <a:pt x="444" y="6474"/>
                  </a:lnTo>
                  <a:lnTo>
                    <a:pt x="450" y="6486"/>
                  </a:lnTo>
                  <a:lnTo>
                    <a:pt x="462" y="6492"/>
                  </a:lnTo>
                  <a:lnTo>
                    <a:pt x="960" y="6486"/>
                  </a:lnTo>
                  <a:lnTo>
                    <a:pt x="978" y="6372"/>
                  </a:lnTo>
                  <a:lnTo>
                    <a:pt x="984" y="6264"/>
                  </a:lnTo>
                  <a:lnTo>
                    <a:pt x="984" y="6168"/>
                  </a:lnTo>
                  <a:lnTo>
                    <a:pt x="978" y="6084"/>
                  </a:lnTo>
                  <a:lnTo>
                    <a:pt x="972" y="6018"/>
                  </a:lnTo>
                  <a:lnTo>
                    <a:pt x="966" y="5976"/>
                  </a:lnTo>
                  <a:lnTo>
                    <a:pt x="960" y="5964"/>
                  </a:lnTo>
                  <a:lnTo>
                    <a:pt x="480" y="5958"/>
                  </a:lnTo>
                  <a:lnTo>
                    <a:pt x="480" y="6030"/>
                  </a:lnTo>
                  <a:lnTo>
                    <a:pt x="474" y="6048"/>
                  </a:lnTo>
                  <a:lnTo>
                    <a:pt x="384" y="6048"/>
                  </a:lnTo>
                  <a:lnTo>
                    <a:pt x="342" y="6042"/>
                  </a:lnTo>
                  <a:lnTo>
                    <a:pt x="330" y="6042"/>
                  </a:lnTo>
                  <a:lnTo>
                    <a:pt x="276" y="6066"/>
                  </a:lnTo>
                  <a:lnTo>
                    <a:pt x="192" y="6078"/>
                  </a:lnTo>
                  <a:lnTo>
                    <a:pt x="114" y="6066"/>
                  </a:lnTo>
                  <a:lnTo>
                    <a:pt x="54" y="6042"/>
                  </a:lnTo>
                  <a:lnTo>
                    <a:pt x="0" y="6012"/>
                  </a:lnTo>
                  <a:lnTo>
                    <a:pt x="0" y="5100"/>
                  </a:lnTo>
                  <a:lnTo>
                    <a:pt x="108" y="5052"/>
                  </a:lnTo>
                  <a:lnTo>
                    <a:pt x="222" y="5028"/>
                  </a:lnTo>
                  <a:lnTo>
                    <a:pt x="330" y="5016"/>
                  </a:lnTo>
                  <a:lnTo>
                    <a:pt x="420" y="5010"/>
                  </a:lnTo>
                  <a:lnTo>
                    <a:pt x="408" y="5034"/>
                  </a:lnTo>
                  <a:lnTo>
                    <a:pt x="402" y="5052"/>
                  </a:lnTo>
                  <a:lnTo>
                    <a:pt x="378" y="5148"/>
                  </a:lnTo>
                  <a:lnTo>
                    <a:pt x="378" y="5172"/>
                  </a:lnTo>
                  <a:lnTo>
                    <a:pt x="372" y="5196"/>
                  </a:lnTo>
                  <a:lnTo>
                    <a:pt x="372" y="5214"/>
                  </a:lnTo>
                  <a:lnTo>
                    <a:pt x="366" y="5232"/>
                  </a:lnTo>
                  <a:lnTo>
                    <a:pt x="360" y="5244"/>
                  </a:lnTo>
                  <a:lnTo>
                    <a:pt x="354" y="5262"/>
                  </a:lnTo>
                  <a:lnTo>
                    <a:pt x="312" y="5304"/>
                  </a:lnTo>
                  <a:lnTo>
                    <a:pt x="300" y="5310"/>
                  </a:lnTo>
                  <a:lnTo>
                    <a:pt x="294" y="5322"/>
                  </a:lnTo>
                  <a:lnTo>
                    <a:pt x="294" y="5334"/>
                  </a:lnTo>
                  <a:lnTo>
                    <a:pt x="972" y="5328"/>
                  </a:lnTo>
                  <a:lnTo>
                    <a:pt x="966" y="4806"/>
                  </a:lnTo>
                  <a:lnTo>
                    <a:pt x="474" y="4806"/>
                  </a:lnTo>
                  <a:lnTo>
                    <a:pt x="474" y="4860"/>
                  </a:lnTo>
                  <a:lnTo>
                    <a:pt x="462" y="4896"/>
                  </a:lnTo>
                  <a:lnTo>
                    <a:pt x="444" y="4926"/>
                  </a:lnTo>
                  <a:lnTo>
                    <a:pt x="420" y="4950"/>
                  </a:lnTo>
                  <a:lnTo>
                    <a:pt x="420" y="4956"/>
                  </a:lnTo>
                  <a:lnTo>
                    <a:pt x="426" y="4962"/>
                  </a:lnTo>
                  <a:lnTo>
                    <a:pt x="426" y="4968"/>
                  </a:lnTo>
                  <a:lnTo>
                    <a:pt x="360" y="4950"/>
                  </a:lnTo>
                  <a:lnTo>
                    <a:pt x="300" y="4920"/>
                  </a:lnTo>
                  <a:lnTo>
                    <a:pt x="252" y="4884"/>
                  </a:lnTo>
                  <a:lnTo>
                    <a:pt x="198" y="4830"/>
                  </a:lnTo>
                  <a:lnTo>
                    <a:pt x="192" y="4818"/>
                  </a:lnTo>
                  <a:lnTo>
                    <a:pt x="120" y="4842"/>
                  </a:lnTo>
                  <a:lnTo>
                    <a:pt x="42" y="4848"/>
                  </a:lnTo>
                  <a:lnTo>
                    <a:pt x="162" y="4476"/>
                  </a:lnTo>
                  <a:lnTo>
                    <a:pt x="300" y="4110"/>
                  </a:lnTo>
                  <a:lnTo>
                    <a:pt x="420" y="4122"/>
                  </a:lnTo>
                  <a:lnTo>
                    <a:pt x="420" y="4134"/>
                  </a:lnTo>
                  <a:lnTo>
                    <a:pt x="432" y="4158"/>
                  </a:lnTo>
                  <a:lnTo>
                    <a:pt x="444" y="4164"/>
                  </a:lnTo>
                  <a:lnTo>
                    <a:pt x="450" y="4176"/>
                  </a:lnTo>
                  <a:lnTo>
                    <a:pt x="456" y="4182"/>
                  </a:lnTo>
                  <a:lnTo>
                    <a:pt x="954" y="4170"/>
                  </a:lnTo>
                  <a:lnTo>
                    <a:pt x="954" y="3654"/>
                  </a:lnTo>
                  <a:lnTo>
                    <a:pt x="516" y="3648"/>
                  </a:lnTo>
                  <a:lnTo>
                    <a:pt x="690" y="3330"/>
                  </a:lnTo>
                  <a:lnTo>
                    <a:pt x="882" y="3030"/>
                  </a:lnTo>
                  <a:lnTo>
                    <a:pt x="912" y="3024"/>
                  </a:lnTo>
                  <a:lnTo>
                    <a:pt x="954" y="3024"/>
                  </a:lnTo>
                  <a:lnTo>
                    <a:pt x="954" y="2934"/>
                  </a:lnTo>
                  <a:lnTo>
                    <a:pt x="960" y="2934"/>
                  </a:lnTo>
                  <a:lnTo>
                    <a:pt x="990" y="2904"/>
                  </a:lnTo>
                  <a:lnTo>
                    <a:pt x="1026" y="2856"/>
                  </a:lnTo>
                  <a:lnTo>
                    <a:pt x="1068" y="2808"/>
                  </a:lnTo>
                  <a:lnTo>
                    <a:pt x="1098" y="2772"/>
                  </a:lnTo>
                  <a:lnTo>
                    <a:pt x="1122" y="2748"/>
                  </a:lnTo>
                  <a:lnTo>
                    <a:pt x="1152" y="2712"/>
                  </a:lnTo>
                  <a:lnTo>
                    <a:pt x="1182" y="2670"/>
                  </a:lnTo>
                  <a:lnTo>
                    <a:pt x="1206" y="2628"/>
                  </a:lnTo>
                  <a:lnTo>
                    <a:pt x="1230" y="2592"/>
                  </a:lnTo>
                  <a:lnTo>
                    <a:pt x="1248" y="2580"/>
                  </a:lnTo>
                  <a:lnTo>
                    <a:pt x="1272" y="2568"/>
                  </a:lnTo>
                  <a:lnTo>
                    <a:pt x="1422" y="2418"/>
                  </a:lnTo>
                  <a:lnTo>
                    <a:pt x="1446" y="2388"/>
                  </a:lnTo>
                  <a:lnTo>
                    <a:pt x="1458" y="2376"/>
                  </a:lnTo>
                  <a:lnTo>
                    <a:pt x="1464" y="2364"/>
                  </a:lnTo>
                  <a:lnTo>
                    <a:pt x="1488" y="2328"/>
                  </a:lnTo>
                  <a:lnTo>
                    <a:pt x="1512" y="2280"/>
                  </a:lnTo>
                  <a:lnTo>
                    <a:pt x="1548" y="2226"/>
                  </a:lnTo>
                  <a:lnTo>
                    <a:pt x="1584" y="2178"/>
                  </a:lnTo>
                  <a:lnTo>
                    <a:pt x="1614" y="2136"/>
                  </a:lnTo>
                  <a:lnTo>
                    <a:pt x="1638" y="2118"/>
                  </a:lnTo>
                  <a:lnTo>
                    <a:pt x="1680" y="2094"/>
                  </a:lnTo>
                  <a:lnTo>
                    <a:pt x="1722" y="2064"/>
                  </a:lnTo>
                  <a:lnTo>
                    <a:pt x="1764" y="2040"/>
                  </a:lnTo>
                  <a:lnTo>
                    <a:pt x="1800" y="2028"/>
                  </a:lnTo>
                  <a:lnTo>
                    <a:pt x="1812" y="2028"/>
                  </a:lnTo>
                  <a:lnTo>
                    <a:pt x="1818" y="2022"/>
                  </a:lnTo>
                  <a:lnTo>
                    <a:pt x="1818" y="2010"/>
                  </a:lnTo>
                  <a:lnTo>
                    <a:pt x="1824" y="1986"/>
                  </a:lnTo>
                  <a:lnTo>
                    <a:pt x="1848" y="1938"/>
                  </a:lnTo>
                  <a:lnTo>
                    <a:pt x="1890" y="1896"/>
                  </a:lnTo>
                  <a:lnTo>
                    <a:pt x="1944" y="1854"/>
                  </a:lnTo>
                  <a:lnTo>
                    <a:pt x="2076" y="1722"/>
                  </a:lnTo>
                  <a:lnTo>
                    <a:pt x="2124" y="1680"/>
                  </a:lnTo>
                  <a:lnTo>
                    <a:pt x="2160" y="1650"/>
                  </a:lnTo>
                  <a:lnTo>
                    <a:pt x="2184" y="1638"/>
                  </a:lnTo>
                  <a:lnTo>
                    <a:pt x="2208" y="1620"/>
                  </a:lnTo>
                  <a:lnTo>
                    <a:pt x="2226" y="1608"/>
                  </a:lnTo>
                  <a:lnTo>
                    <a:pt x="2232" y="1590"/>
                  </a:lnTo>
                  <a:lnTo>
                    <a:pt x="2256" y="1578"/>
                  </a:lnTo>
                  <a:lnTo>
                    <a:pt x="2274" y="1572"/>
                  </a:lnTo>
                  <a:lnTo>
                    <a:pt x="2286" y="1572"/>
                  </a:lnTo>
                  <a:lnTo>
                    <a:pt x="2304" y="1566"/>
                  </a:lnTo>
                  <a:lnTo>
                    <a:pt x="2328" y="1554"/>
                  </a:lnTo>
                  <a:lnTo>
                    <a:pt x="2340" y="1542"/>
                  </a:lnTo>
                  <a:lnTo>
                    <a:pt x="2346" y="1524"/>
                  </a:lnTo>
                  <a:lnTo>
                    <a:pt x="2364" y="1506"/>
                  </a:lnTo>
                  <a:lnTo>
                    <a:pt x="2382" y="1494"/>
                  </a:lnTo>
                  <a:lnTo>
                    <a:pt x="2508" y="1368"/>
                  </a:lnTo>
                  <a:lnTo>
                    <a:pt x="2628" y="1260"/>
                  </a:lnTo>
                  <a:lnTo>
                    <a:pt x="2682" y="1206"/>
                  </a:lnTo>
                  <a:lnTo>
                    <a:pt x="2736" y="1158"/>
                  </a:lnTo>
                  <a:lnTo>
                    <a:pt x="2778" y="1116"/>
                  </a:lnTo>
                  <a:lnTo>
                    <a:pt x="3186" y="864"/>
                  </a:lnTo>
                  <a:lnTo>
                    <a:pt x="3606" y="648"/>
                  </a:lnTo>
                  <a:lnTo>
                    <a:pt x="4050" y="456"/>
                  </a:lnTo>
                  <a:lnTo>
                    <a:pt x="4506" y="294"/>
                  </a:lnTo>
                  <a:lnTo>
                    <a:pt x="4980" y="168"/>
                  </a:lnTo>
                  <a:lnTo>
                    <a:pt x="5466" y="78"/>
                  </a:lnTo>
                  <a:lnTo>
                    <a:pt x="5964" y="18"/>
                  </a:lnTo>
                  <a:lnTo>
                    <a:pt x="6474" y="0"/>
                  </a:lnTo>
                  <a:close/>
                </a:path>
              </a:pathLst>
            </a:custGeom>
            <a:gradFill>
              <a:gsLst>
                <a:gs pos="45000">
                  <a:sysClr val="window" lastClr="FFFFFF"/>
                </a:gs>
                <a:gs pos="81000">
                  <a:sysClr val="window" lastClr="FFFFFF">
                    <a:lumMod val="85000"/>
                  </a:sysClr>
                </a:gs>
              </a:gsLst>
              <a:lin ang="6600000" scaled="0"/>
            </a:gradFill>
            <a:ln w="0">
              <a:solidFill>
                <a:sysClr val="window" lastClr="FFFFFF">
                  <a:lumMod val="85000"/>
                </a:sysClr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</a:endParaRPr>
            </a:p>
          </p:txBody>
        </p:sp>
        <p:sp>
          <p:nvSpPr>
            <p:cNvPr id="61" name="Freeform 19">
              <a:extLst>
                <a:ext uri="{FF2B5EF4-FFF2-40B4-BE49-F238E27FC236}">
                  <a16:creationId xmlns:a16="http://schemas.microsoft.com/office/drawing/2014/main" id="{CC5CAD8B-0A55-4F79-9DCD-00CF5170D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1874" y="4069955"/>
              <a:ext cx="588581" cy="601131"/>
            </a:xfrm>
            <a:custGeom>
              <a:avLst/>
              <a:gdLst/>
              <a:ahLst/>
              <a:cxnLst>
                <a:cxn ang="0">
                  <a:pos x="870" y="0"/>
                </a:cxn>
                <a:cxn ang="0">
                  <a:pos x="2814" y="2874"/>
                </a:cxn>
                <a:cxn ang="0">
                  <a:pos x="0" y="1032"/>
                </a:cxn>
                <a:cxn ang="0">
                  <a:pos x="0" y="942"/>
                </a:cxn>
                <a:cxn ang="0">
                  <a:pos x="6" y="942"/>
                </a:cxn>
                <a:cxn ang="0">
                  <a:pos x="36" y="912"/>
                </a:cxn>
                <a:cxn ang="0">
                  <a:pos x="72" y="864"/>
                </a:cxn>
                <a:cxn ang="0">
                  <a:pos x="114" y="816"/>
                </a:cxn>
                <a:cxn ang="0">
                  <a:pos x="144" y="780"/>
                </a:cxn>
                <a:cxn ang="0">
                  <a:pos x="168" y="756"/>
                </a:cxn>
                <a:cxn ang="0">
                  <a:pos x="198" y="720"/>
                </a:cxn>
                <a:cxn ang="0">
                  <a:pos x="228" y="678"/>
                </a:cxn>
                <a:cxn ang="0">
                  <a:pos x="252" y="636"/>
                </a:cxn>
                <a:cxn ang="0">
                  <a:pos x="276" y="600"/>
                </a:cxn>
                <a:cxn ang="0">
                  <a:pos x="294" y="588"/>
                </a:cxn>
                <a:cxn ang="0">
                  <a:pos x="318" y="576"/>
                </a:cxn>
                <a:cxn ang="0">
                  <a:pos x="468" y="426"/>
                </a:cxn>
                <a:cxn ang="0">
                  <a:pos x="492" y="396"/>
                </a:cxn>
                <a:cxn ang="0">
                  <a:pos x="504" y="384"/>
                </a:cxn>
                <a:cxn ang="0">
                  <a:pos x="510" y="372"/>
                </a:cxn>
                <a:cxn ang="0">
                  <a:pos x="534" y="336"/>
                </a:cxn>
                <a:cxn ang="0">
                  <a:pos x="558" y="288"/>
                </a:cxn>
                <a:cxn ang="0">
                  <a:pos x="594" y="234"/>
                </a:cxn>
                <a:cxn ang="0">
                  <a:pos x="630" y="186"/>
                </a:cxn>
                <a:cxn ang="0">
                  <a:pos x="660" y="144"/>
                </a:cxn>
                <a:cxn ang="0">
                  <a:pos x="684" y="126"/>
                </a:cxn>
                <a:cxn ang="0">
                  <a:pos x="726" y="102"/>
                </a:cxn>
                <a:cxn ang="0">
                  <a:pos x="768" y="72"/>
                </a:cxn>
                <a:cxn ang="0">
                  <a:pos x="810" y="48"/>
                </a:cxn>
                <a:cxn ang="0">
                  <a:pos x="846" y="36"/>
                </a:cxn>
                <a:cxn ang="0">
                  <a:pos x="852" y="36"/>
                </a:cxn>
                <a:cxn ang="0">
                  <a:pos x="858" y="30"/>
                </a:cxn>
                <a:cxn ang="0">
                  <a:pos x="864" y="18"/>
                </a:cxn>
                <a:cxn ang="0">
                  <a:pos x="870" y="0"/>
                </a:cxn>
              </a:cxnLst>
              <a:rect l="0" t="0" r="r" b="b"/>
              <a:pathLst>
                <a:path w="2814" h="2874">
                  <a:moveTo>
                    <a:pt x="870" y="0"/>
                  </a:moveTo>
                  <a:lnTo>
                    <a:pt x="2814" y="2874"/>
                  </a:lnTo>
                  <a:lnTo>
                    <a:pt x="0" y="1032"/>
                  </a:lnTo>
                  <a:lnTo>
                    <a:pt x="0" y="942"/>
                  </a:lnTo>
                  <a:lnTo>
                    <a:pt x="6" y="942"/>
                  </a:lnTo>
                  <a:lnTo>
                    <a:pt x="36" y="912"/>
                  </a:lnTo>
                  <a:lnTo>
                    <a:pt x="72" y="864"/>
                  </a:lnTo>
                  <a:lnTo>
                    <a:pt x="114" y="816"/>
                  </a:lnTo>
                  <a:lnTo>
                    <a:pt x="144" y="780"/>
                  </a:lnTo>
                  <a:lnTo>
                    <a:pt x="168" y="756"/>
                  </a:lnTo>
                  <a:lnTo>
                    <a:pt x="198" y="720"/>
                  </a:lnTo>
                  <a:lnTo>
                    <a:pt x="228" y="678"/>
                  </a:lnTo>
                  <a:lnTo>
                    <a:pt x="252" y="636"/>
                  </a:lnTo>
                  <a:lnTo>
                    <a:pt x="276" y="600"/>
                  </a:lnTo>
                  <a:lnTo>
                    <a:pt x="294" y="588"/>
                  </a:lnTo>
                  <a:lnTo>
                    <a:pt x="318" y="576"/>
                  </a:lnTo>
                  <a:lnTo>
                    <a:pt x="468" y="426"/>
                  </a:lnTo>
                  <a:lnTo>
                    <a:pt x="492" y="396"/>
                  </a:lnTo>
                  <a:lnTo>
                    <a:pt x="504" y="384"/>
                  </a:lnTo>
                  <a:lnTo>
                    <a:pt x="510" y="372"/>
                  </a:lnTo>
                  <a:lnTo>
                    <a:pt x="534" y="336"/>
                  </a:lnTo>
                  <a:lnTo>
                    <a:pt x="558" y="288"/>
                  </a:lnTo>
                  <a:lnTo>
                    <a:pt x="594" y="234"/>
                  </a:lnTo>
                  <a:lnTo>
                    <a:pt x="630" y="186"/>
                  </a:lnTo>
                  <a:lnTo>
                    <a:pt x="660" y="144"/>
                  </a:lnTo>
                  <a:lnTo>
                    <a:pt x="684" y="126"/>
                  </a:lnTo>
                  <a:lnTo>
                    <a:pt x="726" y="102"/>
                  </a:lnTo>
                  <a:lnTo>
                    <a:pt x="768" y="72"/>
                  </a:lnTo>
                  <a:lnTo>
                    <a:pt x="810" y="48"/>
                  </a:lnTo>
                  <a:lnTo>
                    <a:pt x="846" y="36"/>
                  </a:lnTo>
                  <a:lnTo>
                    <a:pt x="852" y="36"/>
                  </a:lnTo>
                  <a:lnTo>
                    <a:pt x="858" y="30"/>
                  </a:lnTo>
                  <a:lnTo>
                    <a:pt x="864" y="18"/>
                  </a:lnTo>
                  <a:lnTo>
                    <a:pt x="870" y="0"/>
                  </a:lnTo>
                  <a:close/>
                </a:path>
              </a:pathLst>
            </a:custGeom>
            <a:gradFill>
              <a:gsLst>
                <a:gs pos="23000">
                  <a:sysClr val="window" lastClr="FFFFFF"/>
                </a:gs>
                <a:gs pos="81000">
                  <a:sysClr val="window" lastClr="FFFFFF">
                    <a:lumMod val="85000"/>
                  </a:sysClr>
                </a:gs>
              </a:gsLst>
              <a:lin ang="180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</a:endParaRPr>
            </a:p>
          </p:txBody>
        </p:sp>
      </p:grpSp>
      <p:sp>
        <p:nvSpPr>
          <p:cNvPr id="45" name="矩形 44">
            <a:extLst>
              <a:ext uri="{FF2B5EF4-FFF2-40B4-BE49-F238E27FC236}">
                <a16:creationId xmlns:a16="http://schemas.microsoft.com/office/drawing/2014/main" id="{210E8264-C027-4C1F-92C1-3842CA2D4D1C}"/>
              </a:ext>
            </a:extLst>
          </p:cNvPr>
          <p:cNvSpPr/>
          <p:nvPr/>
        </p:nvSpPr>
        <p:spPr>
          <a:xfrm>
            <a:off x="9181501" y="2189630"/>
            <a:ext cx="17066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400" b="1" kern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抵押對象可疑</a:t>
            </a:r>
          </a:p>
        </p:txBody>
      </p:sp>
      <p:pic>
        <p:nvPicPr>
          <p:cNvPr id="41" name="圖片 40">
            <a:extLst>
              <a:ext uri="{FF2B5EF4-FFF2-40B4-BE49-F238E27FC236}">
                <a16:creationId xmlns:a16="http://schemas.microsoft.com/office/drawing/2014/main" id="{D2802370-491E-4699-97B8-B33006C62D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995" y="2791044"/>
            <a:ext cx="4662827" cy="31101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999407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0" y="3197557"/>
            <a:ext cx="12192000" cy="1818396"/>
          </a:xfrm>
          <a:prstGeom prst="rect">
            <a:avLst/>
          </a:prstGeom>
          <a:solidFill>
            <a:srgbClr val="D9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2" name="橢圓 31"/>
          <p:cNvSpPr/>
          <p:nvPr/>
        </p:nvSpPr>
        <p:spPr>
          <a:xfrm>
            <a:off x="1228063" y="1668668"/>
            <a:ext cx="3240000" cy="3240000"/>
          </a:xfrm>
          <a:prstGeom prst="ellipse">
            <a:avLst/>
          </a:prstGeom>
          <a:solidFill>
            <a:srgbClr val="B7ECFF"/>
          </a:solidFill>
          <a:ln w="76200">
            <a:solidFill>
              <a:srgbClr val="5DD5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9938656" y="6011540"/>
            <a:ext cx="2253343" cy="743050"/>
            <a:chOff x="3429494" y="1040012"/>
            <a:chExt cx="5233898" cy="1910479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9494" y="1745728"/>
              <a:ext cx="5233898" cy="1204763"/>
            </a:xfrm>
            <a:prstGeom prst="rect">
              <a:avLst/>
            </a:prstGeom>
          </p:spPr>
        </p:pic>
        <p:cxnSp>
          <p:nvCxnSpPr>
            <p:cNvPr id="9" name="直線接點 8"/>
            <p:cNvCxnSpPr/>
            <p:nvPr/>
          </p:nvCxnSpPr>
          <p:spPr>
            <a:xfrm flipV="1">
              <a:off x="3710943" y="2702339"/>
              <a:ext cx="4671000" cy="0"/>
            </a:xfrm>
            <a:prstGeom prst="line">
              <a:avLst/>
            </a:prstGeom>
            <a:ln w="57150">
              <a:solidFill>
                <a:srgbClr val="FFDA00"/>
              </a:solidFill>
            </a:ln>
            <a:effectLst>
              <a:outerShdw blurRad="203200" dist="12700" dir="15060000" sx="101000" sy="101000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0879" y="1040012"/>
              <a:ext cx="946734" cy="869862"/>
            </a:xfrm>
            <a:prstGeom prst="rect">
              <a:avLst/>
            </a:prstGeom>
            <a:effectLst/>
          </p:spPr>
        </p:pic>
      </p:grpSp>
      <p:grpSp>
        <p:nvGrpSpPr>
          <p:cNvPr id="4" name="群組 3"/>
          <p:cNvGrpSpPr/>
          <p:nvPr/>
        </p:nvGrpSpPr>
        <p:grpSpPr>
          <a:xfrm>
            <a:off x="596900" y="423675"/>
            <a:ext cx="10981200" cy="6091425"/>
            <a:chOff x="596900" y="423675"/>
            <a:chExt cx="10981200" cy="6091425"/>
          </a:xfrm>
        </p:grpSpPr>
        <p:cxnSp>
          <p:nvCxnSpPr>
            <p:cNvPr id="3" name="直線接點 2"/>
            <p:cNvCxnSpPr/>
            <p:nvPr/>
          </p:nvCxnSpPr>
          <p:spPr>
            <a:xfrm>
              <a:off x="2578100" y="423675"/>
              <a:ext cx="9000000" cy="0"/>
            </a:xfrm>
            <a:prstGeom prst="line">
              <a:avLst/>
            </a:prstGeom>
            <a:ln w="57150">
              <a:solidFill>
                <a:srgbClr val="00A7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>
              <a:off x="596900" y="6515100"/>
              <a:ext cx="9000000" cy="0"/>
            </a:xfrm>
            <a:prstGeom prst="line">
              <a:avLst/>
            </a:prstGeom>
            <a:ln w="57150">
              <a:solidFill>
                <a:srgbClr val="00A7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>
            <a:xfrm>
              <a:off x="11550650" y="423675"/>
              <a:ext cx="0" cy="5328000"/>
            </a:xfrm>
            <a:prstGeom prst="line">
              <a:avLst/>
            </a:prstGeom>
            <a:ln w="57150">
              <a:solidFill>
                <a:srgbClr val="00A7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>
            <a:xfrm flipH="1">
              <a:off x="625475" y="1266825"/>
              <a:ext cx="0" cy="5242650"/>
            </a:xfrm>
            <a:prstGeom prst="line">
              <a:avLst/>
            </a:prstGeom>
            <a:ln w="57150">
              <a:solidFill>
                <a:srgbClr val="00A7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群組 24"/>
          <p:cNvGrpSpPr/>
          <p:nvPr/>
        </p:nvGrpSpPr>
        <p:grpSpPr>
          <a:xfrm>
            <a:off x="1610914" y="1566081"/>
            <a:ext cx="2613876" cy="3160071"/>
            <a:chOff x="2776396" y="3654076"/>
            <a:chExt cx="2613876" cy="3160071"/>
          </a:xfrm>
        </p:grpSpPr>
        <p:pic>
          <p:nvPicPr>
            <p:cNvPr id="26" name="Picture 10" descr="http://www.akuziti.com/mb/cache/168007497611992.png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1249" t="9370" r="20971" b="46974"/>
            <a:stretch/>
          </p:blipFill>
          <p:spPr bwMode="auto">
            <a:xfrm>
              <a:off x="4076662" y="3888612"/>
              <a:ext cx="1028700" cy="1257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2" descr="http://www.akuziti.com/mb/cache/168007499333320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33" t="7276" r="58839" b="44768"/>
            <a:stretch/>
          </p:blipFill>
          <p:spPr bwMode="auto">
            <a:xfrm>
              <a:off x="2837828" y="5068553"/>
              <a:ext cx="1095375" cy="1381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2" descr="http://www.akuziti.com/mb/cache/168007499333320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8430" t="12169" r="21458" b="46600"/>
            <a:stretch/>
          </p:blipFill>
          <p:spPr bwMode="auto">
            <a:xfrm>
              <a:off x="3751972" y="5032972"/>
              <a:ext cx="1638300" cy="1781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0" descr="http://www.akuziti.com/mb/cache/168007497611992.png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8219" b="48958"/>
            <a:stretch/>
          </p:blipFill>
          <p:spPr bwMode="auto">
            <a:xfrm>
              <a:off x="2776396" y="3654076"/>
              <a:ext cx="1137658" cy="147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毛筆字/書法○（全紅）.n-插圖素材[35725335] - PIXTA圖庫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9972" y="5610896"/>
              <a:ext cx="637832" cy="625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矩形 21"/>
          <p:cNvSpPr/>
          <p:nvPr/>
        </p:nvSpPr>
        <p:spPr>
          <a:xfrm>
            <a:off x="4597941" y="3163404"/>
            <a:ext cx="73532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行楷體W5" panose="03000509000000000000" pitchFamily="65" charset="-120"/>
                <a:ea typeface="金梅海報書法字形" panose="02010609000101010101" pitchFamily="49" charset="-120"/>
                <a:cs typeface="+mn-cs"/>
              </a:rPr>
              <a:t>你我都是第一線守門員</a:t>
            </a:r>
            <a:endParaRPr kumimoji="0" lang="en-US" altLang="zh-TW" sz="5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行楷體W5" panose="03000509000000000000" pitchFamily="65" charset="-120"/>
              <a:ea typeface="金梅海報書法字形" panose="02010609000101010101" pitchFamily="49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5400" b="1" u="sng" dirty="0">
                <a:solidFill>
                  <a:prstClr val="black"/>
                </a:solidFill>
                <a:latin typeface="華康行楷體W5" panose="03000509000000000000" pitchFamily="65" charset="-120"/>
                <a:ea typeface="金梅海報書法字形" panose="02010609000101010101" pitchFamily="49" charset="-120"/>
              </a:rPr>
              <a:t>共同守護民眾財產安全</a:t>
            </a:r>
            <a:endParaRPr kumimoji="0" lang="zh-TW" altLang="en-US" sz="5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行楷體W5" panose="03000509000000000000" pitchFamily="65" charset="-120"/>
              <a:ea typeface="金梅海報書法字形" panose="02010609000101010101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026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4FED6DF1-A459-4F56-84DF-0EBDB82C9D13}"/>
              </a:ext>
            </a:extLst>
          </p:cNvPr>
          <p:cNvSpPr txBox="1"/>
          <p:nvPr/>
        </p:nvSpPr>
        <p:spPr>
          <a:xfrm>
            <a:off x="-117875" y="0"/>
            <a:ext cx="9562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2175" marR="0" lvl="0" indent="-892175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一、</a:t>
            </a:r>
            <a:r>
              <a:rPr kumimoji="1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114</a:t>
            </a:r>
            <a:r>
              <a:rPr kumimoji="1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年</a:t>
            </a:r>
            <a:r>
              <a:rPr kumimoji="1" lang="en-US" altLang="zh-TW" sz="4000" b="1" kern="0" dirty="0">
                <a:solidFill>
                  <a:srgbClr val="20386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kumimoji="1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月份全台受理數及財損分析</a:t>
            </a:r>
            <a:endParaRPr kumimoji="1" lang="zh-TW" altLang="en-US" sz="4400" b="1" i="0" u="none" strike="noStrike" kern="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2" name="圓角矩形 7">
            <a:extLst>
              <a:ext uri="{FF2B5EF4-FFF2-40B4-BE49-F238E27FC236}">
                <a16:creationId xmlns:a16="http://schemas.microsoft.com/office/drawing/2014/main" id="{BF9669A2-1EA1-4C62-8871-CF89AE3852E7}"/>
              </a:ext>
            </a:extLst>
          </p:cNvPr>
          <p:cNvSpPr/>
          <p:nvPr/>
        </p:nvSpPr>
        <p:spPr>
          <a:xfrm>
            <a:off x="9444250" y="36226"/>
            <a:ext cx="2747443" cy="5369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165</a:t>
            </a: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打詐儀錶板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90DF779-C78D-4497-BCB3-0A1E83149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5" y="1198871"/>
            <a:ext cx="9845108" cy="525335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0F1DC3D-23E7-4A5F-B5DE-949E0C43A1B4}"/>
              </a:ext>
            </a:extLst>
          </p:cNvPr>
          <p:cNvSpPr/>
          <p:nvPr/>
        </p:nvSpPr>
        <p:spPr>
          <a:xfrm>
            <a:off x="1149258" y="1906757"/>
            <a:ext cx="9326237" cy="146840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671A767-97E0-48DA-A223-CB417E66CFFC}"/>
              </a:ext>
            </a:extLst>
          </p:cNvPr>
          <p:cNvSpPr/>
          <p:nvPr/>
        </p:nvSpPr>
        <p:spPr>
          <a:xfrm>
            <a:off x="1219200" y="3866147"/>
            <a:ext cx="1732547" cy="221381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1376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4FED6DF1-A459-4F56-84DF-0EBDB82C9D13}"/>
              </a:ext>
            </a:extLst>
          </p:cNvPr>
          <p:cNvSpPr txBox="1"/>
          <p:nvPr/>
        </p:nvSpPr>
        <p:spPr>
          <a:xfrm>
            <a:off x="-117875" y="0"/>
            <a:ext cx="9562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2175" marR="0" lvl="0" indent="-892175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二、新北市</a:t>
            </a:r>
            <a:r>
              <a:rPr kumimoji="1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114</a:t>
            </a:r>
            <a:r>
              <a:rPr kumimoji="1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年</a:t>
            </a:r>
            <a:r>
              <a:rPr kumimoji="1" lang="en-US" altLang="zh-TW" sz="4000" b="1" kern="0" dirty="0">
                <a:solidFill>
                  <a:srgbClr val="20386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kumimoji="1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月詐騙手法前五名</a:t>
            </a:r>
          </a:p>
        </p:txBody>
      </p:sp>
      <p:sp>
        <p:nvSpPr>
          <p:cNvPr id="12" name="圓角矩形 7">
            <a:extLst>
              <a:ext uri="{FF2B5EF4-FFF2-40B4-BE49-F238E27FC236}">
                <a16:creationId xmlns:a16="http://schemas.microsoft.com/office/drawing/2014/main" id="{BF9669A2-1EA1-4C62-8871-CF89AE3852E7}"/>
              </a:ext>
            </a:extLst>
          </p:cNvPr>
          <p:cNvSpPr/>
          <p:nvPr/>
        </p:nvSpPr>
        <p:spPr>
          <a:xfrm>
            <a:off x="9444250" y="36226"/>
            <a:ext cx="2747443" cy="5369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165</a:t>
            </a:r>
            <a:r>
              <a:rPr kumimoji="1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打詐儀錶板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DC4E6C28-D054-4BFA-ADF7-299EFA275679}"/>
              </a:ext>
            </a:extLst>
          </p:cNvPr>
          <p:cNvSpPr/>
          <p:nvPr/>
        </p:nvSpPr>
        <p:spPr>
          <a:xfrm>
            <a:off x="1184427" y="5309727"/>
            <a:ext cx="9288896" cy="646331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本市詐騙高發手法以</a:t>
            </a:r>
            <a:r>
              <a:rPr kumimoji="1" lang="zh-TW" altLang="en-US" sz="32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假網拍最多</a:t>
            </a:r>
            <a:r>
              <a:rPr kumimoji="1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(</a:t>
            </a:r>
            <a:r>
              <a:rPr kumimoji="1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占</a:t>
            </a:r>
            <a:r>
              <a:rPr kumimoji="1" lang="en-US" altLang="zh-TW" sz="32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16.50%) </a:t>
            </a:r>
            <a:endParaRPr kumimoji="1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9EAC8FE7-4DC7-4DCA-B201-C8DB7B429EC1}"/>
              </a:ext>
            </a:extLst>
          </p:cNvPr>
          <p:cNvSpPr/>
          <p:nvPr/>
        </p:nvSpPr>
        <p:spPr>
          <a:xfrm>
            <a:off x="500285" y="1308502"/>
            <a:ext cx="5328592" cy="9054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標楷體"/>
              <a:cs typeface="+mn-cs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1D43A907-40FB-4F53-B526-AAB7D0666128}"/>
              </a:ext>
            </a:extLst>
          </p:cNvPr>
          <p:cNvSpPr/>
          <p:nvPr/>
        </p:nvSpPr>
        <p:spPr>
          <a:xfrm>
            <a:off x="500285" y="1312964"/>
            <a:ext cx="746585" cy="8965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"/>
                <a:ea typeface="標楷體"/>
                <a:cs typeface="+mn-cs"/>
              </a:rPr>
              <a:t>1</a:t>
            </a:r>
            <a:endParaRPr kumimoji="1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Arial"/>
              <a:ea typeface="標楷體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A48C749-A267-44E4-BFF1-FFDADC63CF1E}"/>
              </a:ext>
            </a:extLst>
          </p:cNvPr>
          <p:cNvSpPr txBox="1"/>
          <p:nvPr/>
        </p:nvSpPr>
        <p:spPr>
          <a:xfrm>
            <a:off x="1487455" y="1468842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假</a:t>
            </a:r>
            <a:r>
              <a:rPr kumimoji="1" lang="zh-TW" altLang="en-US" sz="32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網拍</a:t>
            </a:r>
            <a:r>
              <a:rPr kumimoji="1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詐騙 </a:t>
            </a:r>
            <a:r>
              <a:rPr kumimoji="1" lang="en-US" altLang="zh-TW" sz="3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16.50%</a:t>
            </a:r>
            <a:endParaRPr kumimoji="1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7E95AFD3-0E94-4C10-979A-4899DBF811BC}"/>
              </a:ext>
            </a:extLst>
          </p:cNvPr>
          <p:cNvSpPr/>
          <p:nvPr/>
        </p:nvSpPr>
        <p:spPr>
          <a:xfrm>
            <a:off x="6389999" y="1281453"/>
            <a:ext cx="5328592" cy="9054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標楷體"/>
              <a:cs typeface="+mn-cs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487C3784-A01D-4D20-80A9-6B387F690FA2}"/>
              </a:ext>
            </a:extLst>
          </p:cNvPr>
          <p:cNvSpPr/>
          <p:nvPr/>
        </p:nvSpPr>
        <p:spPr>
          <a:xfrm>
            <a:off x="6389999" y="1285915"/>
            <a:ext cx="746585" cy="8965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"/>
                <a:ea typeface="標楷體"/>
                <a:cs typeface="+mn-cs"/>
              </a:rPr>
              <a:t>2</a:t>
            </a:r>
            <a:endParaRPr kumimoji="1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Arial"/>
              <a:ea typeface="標楷體"/>
              <a:cs typeface="+mn-cs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C20D7CA9-878C-4C43-86B9-9E15FD45515D}"/>
              </a:ext>
            </a:extLst>
          </p:cNvPr>
          <p:cNvSpPr txBox="1"/>
          <p:nvPr/>
        </p:nvSpPr>
        <p:spPr>
          <a:xfrm>
            <a:off x="7217482" y="1466263"/>
            <a:ext cx="4420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2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假投資詐騙 </a:t>
            </a:r>
            <a:r>
              <a:rPr kumimoji="1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14.78%</a:t>
            </a:r>
            <a:endParaRPr kumimoji="1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480971DD-CC38-4AC8-AC9E-F34A65BC5C19}"/>
              </a:ext>
            </a:extLst>
          </p:cNvPr>
          <p:cNvSpPr/>
          <p:nvPr/>
        </p:nvSpPr>
        <p:spPr>
          <a:xfrm>
            <a:off x="500283" y="2762646"/>
            <a:ext cx="5328592" cy="9054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標楷體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8C5974D-AB50-463D-9920-511D3F7FC0EE}"/>
              </a:ext>
            </a:extLst>
          </p:cNvPr>
          <p:cNvSpPr txBox="1"/>
          <p:nvPr/>
        </p:nvSpPr>
        <p:spPr>
          <a:xfrm>
            <a:off x="1340395" y="2908991"/>
            <a:ext cx="4525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</a:t>
            </a:r>
            <a:r>
              <a:rPr kumimoji="1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解除分期付款 </a:t>
            </a:r>
            <a:r>
              <a:rPr kumimoji="1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11.71%</a:t>
            </a:r>
            <a:endParaRPr kumimoji="1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A45792E7-1F18-449D-BBB9-618165582E21}"/>
              </a:ext>
            </a:extLst>
          </p:cNvPr>
          <p:cNvSpPr/>
          <p:nvPr/>
        </p:nvSpPr>
        <p:spPr>
          <a:xfrm>
            <a:off x="500283" y="2762176"/>
            <a:ext cx="746585" cy="8965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"/>
                <a:ea typeface="標楷體"/>
                <a:cs typeface="+mn-cs"/>
              </a:rPr>
              <a:t>3</a:t>
            </a:r>
            <a:endParaRPr kumimoji="1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Arial"/>
              <a:ea typeface="標楷體"/>
              <a:cs typeface="+mn-cs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FDE94067-761D-47EB-8BD3-AFEBC230D97A}"/>
              </a:ext>
            </a:extLst>
          </p:cNvPr>
          <p:cNvSpPr/>
          <p:nvPr/>
        </p:nvSpPr>
        <p:spPr>
          <a:xfrm>
            <a:off x="6404943" y="2820088"/>
            <a:ext cx="5328592" cy="9054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標楷體"/>
              <a:cs typeface="+mn-cs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ECB28AE0-EC36-4CAC-85D8-47545B333A9D}"/>
              </a:ext>
            </a:extLst>
          </p:cNvPr>
          <p:cNvSpPr/>
          <p:nvPr/>
        </p:nvSpPr>
        <p:spPr>
          <a:xfrm>
            <a:off x="6396155" y="2824549"/>
            <a:ext cx="746585" cy="8965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"/>
                <a:ea typeface="標楷體"/>
                <a:cs typeface="+mn-cs"/>
              </a:rPr>
              <a:t>4</a:t>
            </a:r>
            <a:endParaRPr kumimoji="1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Arial"/>
              <a:ea typeface="標楷體"/>
              <a:cs typeface="+mn-cs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234BFAAF-2F34-4CEF-9E97-6E32B0A2AFF4}"/>
              </a:ext>
            </a:extLst>
          </p:cNvPr>
          <p:cNvSpPr txBox="1"/>
          <p:nvPr/>
        </p:nvSpPr>
        <p:spPr>
          <a:xfrm>
            <a:off x="7269037" y="2920634"/>
            <a:ext cx="4525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2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假中獎通知 </a:t>
            </a:r>
            <a:r>
              <a:rPr kumimoji="1" lang="en-US" altLang="zh-TW" sz="32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</a:t>
            </a:r>
            <a:r>
              <a:rPr kumimoji="1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.41%</a:t>
            </a:r>
            <a:endParaRPr kumimoji="1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AFCB22B7-D981-4D16-B17B-B8FDBB8F5ECA}"/>
              </a:ext>
            </a:extLst>
          </p:cNvPr>
          <p:cNvSpPr/>
          <p:nvPr/>
        </p:nvSpPr>
        <p:spPr>
          <a:xfrm>
            <a:off x="509138" y="4110601"/>
            <a:ext cx="5568419" cy="9054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標楷體"/>
              <a:cs typeface="+mn-cs"/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04B6E5EA-69D8-4011-BCCF-8145DE97B618}"/>
              </a:ext>
            </a:extLst>
          </p:cNvPr>
          <p:cNvSpPr/>
          <p:nvPr/>
        </p:nvSpPr>
        <p:spPr>
          <a:xfrm>
            <a:off x="500350" y="4115062"/>
            <a:ext cx="746585" cy="8965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Arial"/>
                <a:ea typeface="標楷體"/>
                <a:cs typeface="+mn-cs"/>
              </a:rPr>
              <a:t>5</a:t>
            </a:r>
            <a:endParaRPr kumimoji="1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Arial"/>
              <a:ea typeface="標楷體"/>
              <a:cs typeface="+mn-cs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A92546F-6973-4DFC-89B3-3520BA02B3A5}"/>
              </a:ext>
            </a:extLst>
          </p:cNvPr>
          <p:cNvSpPr txBox="1"/>
          <p:nvPr/>
        </p:nvSpPr>
        <p:spPr>
          <a:xfrm>
            <a:off x="1340395" y="4300499"/>
            <a:ext cx="5112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2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假交友</a:t>
            </a:r>
            <a:r>
              <a:rPr kumimoji="1" lang="en-US" altLang="zh-TW" sz="32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kumimoji="1" lang="zh-TW" altLang="en-US" sz="32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投資詐財</a:t>
            </a:r>
            <a:r>
              <a:rPr kumimoji="1" lang="en-US" altLang="zh-TW" sz="32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)5</a:t>
            </a:r>
            <a:r>
              <a:rPr kumimoji="1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.86%</a:t>
            </a:r>
            <a:endParaRPr kumimoji="1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065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字方塊 13"/>
          <p:cNvSpPr txBox="1"/>
          <p:nvPr/>
        </p:nvSpPr>
        <p:spPr>
          <a:xfrm>
            <a:off x="652900" y="1869780"/>
            <a:ext cx="10886199" cy="1015663"/>
          </a:xfrm>
          <a:prstGeom prst="rect">
            <a:avLst/>
          </a:prstGeom>
          <a:noFill/>
          <a:ln w="60325">
            <a:solidFill>
              <a:srgbClr val="FFC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lvl="0" algn="ctr" defTabSz="914378">
              <a:spcAft>
                <a:spcPts val="1200"/>
              </a:spcAft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貳</a:t>
            </a:r>
            <a:r>
              <a:rPr lang="zh-TW" altLang="en-US" sz="6000" b="1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、民眾遭受詐騙徵候分析</a:t>
            </a:r>
            <a:endParaRPr kumimoji="0" lang="en-US" altLang="zh-TW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9AE6533-EB82-4E28-87EB-51BD800F29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863" y="3927263"/>
            <a:ext cx="2412961" cy="241296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0C21793-6B08-417A-9910-AE07F57A58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680" y="3927264"/>
            <a:ext cx="2174043" cy="217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211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43A5D4B-0865-47B3-A393-649405D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5865674"/>
            <a:ext cx="153092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4AA62C-652E-425C-81E2-DC919795B77B}" type="slidenum">
              <a:rPr kumimoji="0" lang="zh-TW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0A22E"/>
                </a:solidFill>
                <a:effectLst/>
                <a:uLnTx/>
                <a:uFillTx/>
                <a:latin typeface="Corbel" panose="020B0503020204020204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F0A22E"/>
              </a:solidFill>
              <a:effectLst/>
              <a:uLnTx/>
              <a:uFillTx/>
              <a:latin typeface="Corbel" panose="020B0503020204020204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51328CDB-AE3F-41F1-A1E7-DE24BB1EAF35}"/>
              </a:ext>
            </a:extLst>
          </p:cNvPr>
          <p:cNvGrpSpPr/>
          <p:nvPr/>
        </p:nvGrpSpPr>
        <p:grpSpPr>
          <a:xfrm>
            <a:off x="7884108" y="4253419"/>
            <a:ext cx="4148317" cy="1612255"/>
            <a:chOff x="3987606" y="3117533"/>
            <a:chExt cx="2420910" cy="1612255"/>
          </a:xfrm>
        </p:grpSpPr>
        <p:sp>
          <p:nvSpPr>
            <p:cNvPr id="25" name="矩形: 圓角 24">
              <a:extLst>
                <a:ext uri="{FF2B5EF4-FFF2-40B4-BE49-F238E27FC236}">
                  <a16:creationId xmlns:a16="http://schemas.microsoft.com/office/drawing/2014/main" id="{C122BF4F-644B-467B-AFB0-22063284BE65}"/>
                </a:ext>
              </a:extLst>
            </p:cNvPr>
            <p:cNvSpPr/>
            <p:nvPr/>
          </p:nvSpPr>
          <p:spPr>
            <a:xfrm>
              <a:off x="4048854" y="3144801"/>
              <a:ext cx="2284605" cy="1479906"/>
            </a:xfrm>
            <a:prstGeom prst="roundRect">
              <a:avLst>
                <a:gd name="adj" fmla="val 10000"/>
              </a:avLst>
            </a:pr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rgbClr val="4BACC6">
                  <a:hueOff val="-6622584"/>
                  <a:satOff val="26541"/>
                  <a:lumOff val="5752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" name="矩形: 圓角 4">
              <a:extLst>
                <a:ext uri="{FF2B5EF4-FFF2-40B4-BE49-F238E27FC236}">
                  <a16:creationId xmlns:a16="http://schemas.microsoft.com/office/drawing/2014/main" id="{CEC8776E-1215-4C3C-9A97-DE18DF3D7F1B}"/>
                </a:ext>
              </a:extLst>
            </p:cNvPr>
            <p:cNvSpPr txBox="1"/>
            <p:nvPr/>
          </p:nvSpPr>
          <p:spPr>
            <a:xfrm>
              <a:off x="3987606" y="3117533"/>
              <a:ext cx="2420910" cy="161225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18110" tIns="118110" rIns="118110" bIns="118110" numCol="1" spcCol="1270" anchor="t" anchorCtr="0">
              <a:noAutofit/>
            </a:bodyPr>
            <a:lstStyle/>
            <a:p>
              <a:pPr marL="0" marR="0" lvl="1" algn="l" defTabSz="10668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歹徒以偵查不公開為由，</a:t>
              </a:r>
              <a:endPara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  <a:p>
              <a:pPr marL="0" marR="0" lvl="1" algn="l" defTabSz="10668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tabLst/>
                <a:defRPr/>
              </a:pPr>
              <a:r>
                <a:rPr lang="zh-TW" altLang="en-US" sz="2800" b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要求受騙民眾遇關懷提問</a:t>
              </a:r>
              <a:endParaRPr lang="en-US" altLang="zh-TW" sz="28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0" marR="0" lvl="1" algn="l" defTabSz="10668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tabLst/>
                <a:defRPr/>
              </a:pPr>
              <a:r>
                <a:rPr lang="zh-TW" altLang="en-US" sz="2800" b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，以買賣房屋為理由。</a:t>
              </a:r>
              <a:endPara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C9394019-F6CE-4CD2-9C97-65232A8AE061}"/>
              </a:ext>
            </a:extLst>
          </p:cNvPr>
          <p:cNvGrpSpPr/>
          <p:nvPr/>
        </p:nvGrpSpPr>
        <p:grpSpPr>
          <a:xfrm>
            <a:off x="159575" y="4379387"/>
            <a:ext cx="4183878" cy="1479906"/>
            <a:chOff x="-140055" y="3274890"/>
            <a:chExt cx="2393946" cy="1479906"/>
          </a:xfrm>
        </p:grpSpPr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38BCA2DE-5A95-4A56-83DB-813443BBF325}"/>
                </a:ext>
              </a:extLst>
            </p:cNvPr>
            <p:cNvSpPr/>
            <p:nvPr/>
          </p:nvSpPr>
          <p:spPr>
            <a:xfrm>
              <a:off x="-87130" y="3274890"/>
              <a:ext cx="2284605" cy="1479906"/>
            </a:xfrm>
            <a:prstGeom prst="roundRect">
              <a:avLst>
                <a:gd name="adj" fmla="val 10000"/>
              </a:avLst>
            </a:pr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rgbClr val="4BACC6">
                  <a:hueOff val="-9933876"/>
                  <a:satOff val="39811"/>
                  <a:lumOff val="8628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4" name="矩形: 圓角 6">
              <a:extLst>
                <a:ext uri="{FF2B5EF4-FFF2-40B4-BE49-F238E27FC236}">
                  <a16:creationId xmlns:a16="http://schemas.microsoft.com/office/drawing/2014/main" id="{A936D079-3665-4239-8DDF-EA4EE3D6C21C}"/>
                </a:ext>
              </a:extLst>
            </p:cNvPr>
            <p:cNvSpPr txBox="1"/>
            <p:nvPr/>
          </p:nvSpPr>
          <p:spPr>
            <a:xfrm>
              <a:off x="-140055" y="3286413"/>
              <a:ext cx="2393946" cy="141597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18110" tIns="118110" rIns="118110" bIns="118110" numCol="1" spcCol="1270" anchor="t" anchorCtr="0">
              <a:noAutofit/>
            </a:bodyPr>
            <a:lstStyle/>
            <a:p>
              <a:pPr marL="0" marR="0" lvl="1" algn="l" defTabSz="10668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tabLst/>
                <a:defRPr/>
              </a:pPr>
              <a:r>
                <a:rPr lang="zh-TW" altLang="en-US" sz="2800" b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受騙民眾常有</a:t>
              </a: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表情焦慮、</a:t>
              </a:r>
              <a:endPara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  <a:p>
              <a:pPr marL="0" marR="0" lvl="1" algn="l" defTabSz="10668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神色慌張、結巴不知所云</a:t>
              </a:r>
              <a:endPara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  <a:p>
              <a:pPr marL="0" marR="0" lvl="1" algn="l" defTabSz="10668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tabLst/>
                <a:defRPr/>
              </a:pPr>
              <a:r>
                <a:rPr lang="zh-TW" altLang="en-US" sz="2800" b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左顧右盼等狀況。</a:t>
              </a:r>
              <a:endPara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4AFE3DE8-CABC-4610-AF31-52C731321D43}"/>
              </a:ext>
            </a:extLst>
          </p:cNvPr>
          <p:cNvGrpSpPr/>
          <p:nvPr/>
        </p:nvGrpSpPr>
        <p:grpSpPr>
          <a:xfrm>
            <a:off x="8176281" y="1228586"/>
            <a:ext cx="4015719" cy="1479906"/>
            <a:chOff x="4048854" y="0"/>
            <a:chExt cx="2354051" cy="1479906"/>
          </a:xfrm>
        </p:grpSpPr>
        <p:sp>
          <p:nvSpPr>
            <p:cNvPr id="21" name="矩形: 圓角 20">
              <a:extLst>
                <a:ext uri="{FF2B5EF4-FFF2-40B4-BE49-F238E27FC236}">
                  <a16:creationId xmlns:a16="http://schemas.microsoft.com/office/drawing/2014/main" id="{CFEE91C3-1010-43AB-8E47-6C952604EFF0}"/>
                </a:ext>
              </a:extLst>
            </p:cNvPr>
            <p:cNvSpPr/>
            <p:nvPr/>
          </p:nvSpPr>
          <p:spPr>
            <a:xfrm>
              <a:off x="4048854" y="0"/>
              <a:ext cx="2284605" cy="1479906"/>
            </a:xfrm>
            <a:prstGeom prst="roundRect">
              <a:avLst>
                <a:gd name="adj" fmla="val 10000"/>
              </a:avLst>
            </a:pr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rgbClr val="4BACC6">
                  <a:hueOff val="-3311292"/>
                  <a:satOff val="13270"/>
                  <a:lumOff val="2876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2" name="矩形: 圓角 8">
              <a:extLst>
                <a:ext uri="{FF2B5EF4-FFF2-40B4-BE49-F238E27FC236}">
                  <a16:creationId xmlns:a16="http://schemas.microsoft.com/office/drawing/2014/main" id="{6AC9EF80-DDCC-45D9-B746-51A8FFE6CA7D}"/>
                </a:ext>
              </a:extLst>
            </p:cNvPr>
            <p:cNvSpPr txBox="1"/>
            <p:nvPr/>
          </p:nvSpPr>
          <p:spPr>
            <a:xfrm>
              <a:off x="4097945" y="75382"/>
              <a:ext cx="2304960" cy="104491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83820" tIns="83820" rIns="83820" bIns="83820" numCol="1" spcCol="1270" anchor="t" anchorCtr="0">
              <a:noAutofit/>
            </a:bodyPr>
            <a:lstStyle/>
            <a:p>
              <a:pPr marL="0" marR="0" lvl="1" algn="l" defTabSz="9779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tabLst/>
                <a:defRPr/>
              </a:pPr>
              <a:r>
                <a:rPr lang="zh-TW" altLang="en-US" sz="2800" b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歹徒會用手機指揮受騙</a:t>
              </a:r>
              <a:endParaRPr lang="en-US" altLang="zh-TW" sz="28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0" marR="0" lvl="1" algn="l" defTabSz="9779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tabLst/>
                <a:defRPr/>
              </a:pPr>
              <a:r>
                <a:rPr lang="zh-TW" altLang="en-US" sz="2800" b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民眾，依照指令行事，</a:t>
              </a:r>
              <a:endParaRPr lang="en-US" altLang="zh-TW" sz="28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0" marR="0" lvl="1" algn="l" defTabSz="9779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tabLst/>
                <a:defRPr/>
              </a:pPr>
              <a:r>
                <a:rPr lang="zh-TW" altLang="en-US" sz="2800" b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讓民眾無法報警求證。</a:t>
              </a:r>
              <a:endPara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A99DB682-6862-46C3-BFE4-7834D66E8F68}"/>
              </a:ext>
            </a:extLst>
          </p:cNvPr>
          <p:cNvGrpSpPr/>
          <p:nvPr/>
        </p:nvGrpSpPr>
        <p:grpSpPr>
          <a:xfrm>
            <a:off x="317679" y="1164384"/>
            <a:ext cx="3576121" cy="1479906"/>
            <a:chOff x="321339" y="0"/>
            <a:chExt cx="2284605" cy="1479906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343ECF7F-4FCB-4AE1-8C93-6CA30B9B07BB}"/>
                </a:ext>
              </a:extLst>
            </p:cNvPr>
            <p:cNvSpPr/>
            <p:nvPr/>
          </p:nvSpPr>
          <p:spPr>
            <a:xfrm>
              <a:off x="321339" y="0"/>
              <a:ext cx="2284605" cy="1479906"/>
            </a:xfrm>
            <a:prstGeom prst="roundRect">
              <a:avLst>
                <a:gd name="adj" fmla="val 10000"/>
              </a:avLst>
            </a:pr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rgbClr val="4BACC6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" name="矩形: 圓角 10">
              <a:extLst>
                <a:ext uri="{FF2B5EF4-FFF2-40B4-BE49-F238E27FC236}">
                  <a16:creationId xmlns:a16="http://schemas.microsoft.com/office/drawing/2014/main" id="{D975C942-37A9-487B-A96B-C8A28303598F}"/>
                </a:ext>
              </a:extLst>
            </p:cNvPr>
            <p:cNvSpPr txBox="1"/>
            <p:nvPr/>
          </p:nvSpPr>
          <p:spPr>
            <a:xfrm>
              <a:off x="353848" y="32509"/>
              <a:ext cx="2252096" cy="104491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06680" tIns="106680" rIns="106680" bIns="106680" numCol="1" spcCol="1270" anchor="t" anchorCtr="0">
              <a:noAutofit/>
            </a:bodyPr>
            <a:lstStyle/>
            <a:p>
              <a:pPr marL="0" marR="0" lvl="1" algn="l" defTabSz="1244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tabLst/>
                <a:defRPr/>
              </a:pPr>
              <a:r>
                <a:rPr lang="zh-TW" altLang="en-US" sz="2800" b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據統計白天上班時間</a:t>
              </a:r>
              <a:endParaRPr lang="en-US" altLang="zh-TW" sz="28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0" marR="0" lvl="1" algn="l" defTabSz="1244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tabLst/>
                <a:defRPr/>
              </a:pPr>
              <a:r>
                <a:rPr lang="zh-TW" altLang="en-US" sz="2800" b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受騙案例多為</a:t>
              </a:r>
              <a:r>
                <a:rPr lang="en-US" altLang="zh-TW" sz="2800" b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55</a:t>
              </a:r>
              <a:r>
                <a:rPr lang="zh-TW" altLang="en-US" sz="2800" b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歲</a:t>
              </a:r>
              <a:endParaRPr lang="en-US" altLang="zh-TW" sz="28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0" marR="0" lvl="1" algn="l" defTabSz="1244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tabLst/>
                <a:defRPr/>
              </a:pPr>
              <a:r>
                <a:rPr lang="zh-TW" altLang="en-US" sz="2800" b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以上長者。</a:t>
              </a:r>
              <a:endPara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endParaRP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E9F231EE-48F1-426F-A12E-98C3C18AD1EE}"/>
              </a:ext>
            </a:extLst>
          </p:cNvPr>
          <p:cNvGrpSpPr/>
          <p:nvPr/>
        </p:nvGrpSpPr>
        <p:grpSpPr>
          <a:xfrm>
            <a:off x="3986295" y="1275658"/>
            <a:ext cx="2183682" cy="2076622"/>
            <a:chOff x="1278654" y="263608"/>
            <a:chExt cx="2183682" cy="2076622"/>
          </a:xfrm>
        </p:grpSpPr>
        <p:sp>
          <p:nvSpPr>
            <p:cNvPr id="17" name="局部圓 16">
              <a:extLst>
                <a:ext uri="{FF2B5EF4-FFF2-40B4-BE49-F238E27FC236}">
                  <a16:creationId xmlns:a16="http://schemas.microsoft.com/office/drawing/2014/main" id="{AF22416C-CB4F-46DC-80E4-020B465253A4}"/>
                </a:ext>
              </a:extLst>
            </p:cNvPr>
            <p:cNvSpPr/>
            <p:nvPr/>
          </p:nvSpPr>
          <p:spPr>
            <a:xfrm>
              <a:off x="1278654" y="263608"/>
              <a:ext cx="2002498" cy="2002498"/>
            </a:xfrm>
            <a:prstGeom prst="pieWedge">
              <a:avLst/>
            </a:prstGeom>
            <a:solidFill>
              <a:srgbClr val="4BACC6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" name="局部圓 12">
              <a:extLst>
                <a:ext uri="{FF2B5EF4-FFF2-40B4-BE49-F238E27FC236}">
                  <a16:creationId xmlns:a16="http://schemas.microsoft.com/office/drawing/2014/main" id="{D04845AC-A523-464D-BE8F-742AFDA702CB}"/>
                </a:ext>
              </a:extLst>
            </p:cNvPr>
            <p:cNvSpPr txBox="1"/>
            <p:nvPr/>
          </p:nvSpPr>
          <p:spPr>
            <a:xfrm>
              <a:off x="1369134" y="924250"/>
              <a:ext cx="2093202" cy="14159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220472" tIns="220472" rIns="220472" bIns="220472" numCol="1" spcCol="1270" anchor="ctr" anchorCtr="0">
              <a:noAutofit/>
            </a:bodyPr>
            <a:lstStyle/>
            <a:p>
              <a:pPr marL="0" marR="0" lvl="0" indent="0" algn="ctr" defTabSz="1377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31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年齡</a:t>
              </a:r>
              <a:r>
                <a:rPr lang="en-US" altLang="zh-TW" sz="31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55</a:t>
              </a:r>
              <a:r>
                <a:rPr lang="zh-TW" altLang="en-US" sz="31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歲以上</a:t>
              </a:r>
              <a:endParaRPr kumimoji="0" lang="zh-TW" altLang="en-US" sz="3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BA87C660-4DAB-4BCD-8DCE-57ABACA0981D}"/>
              </a:ext>
            </a:extLst>
          </p:cNvPr>
          <p:cNvGrpSpPr/>
          <p:nvPr/>
        </p:nvGrpSpPr>
        <p:grpSpPr>
          <a:xfrm>
            <a:off x="5900104" y="1275658"/>
            <a:ext cx="2183682" cy="2082514"/>
            <a:chOff x="3192463" y="263608"/>
            <a:chExt cx="2183682" cy="2082514"/>
          </a:xfrm>
        </p:grpSpPr>
        <p:sp>
          <p:nvSpPr>
            <p:cNvPr id="15" name="局部圓 14">
              <a:extLst>
                <a:ext uri="{FF2B5EF4-FFF2-40B4-BE49-F238E27FC236}">
                  <a16:creationId xmlns:a16="http://schemas.microsoft.com/office/drawing/2014/main" id="{E4D4B3BE-D1BD-4C34-8A2A-123FC42E52DC}"/>
                </a:ext>
              </a:extLst>
            </p:cNvPr>
            <p:cNvSpPr/>
            <p:nvPr/>
          </p:nvSpPr>
          <p:spPr>
            <a:xfrm rot="5400000">
              <a:off x="3373647" y="263608"/>
              <a:ext cx="2002498" cy="2002498"/>
            </a:xfrm>
            <a:prstGeom prst="pieWedge">
              <a:avLst/>
            </a:prstGeom>
            <a:solidFill>
              <a:srgbClr val="4BACC6">
                <a:hueOff val="-3311292"/>
                <a:satOff val="13270"/>
                <a:lumOff val="2876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" name="局部圓 14">
              <a:extLst>
                <a:ext uri="{FF2B5EF4-FFF2-40B4-BE49-F238E27FC236}">
                  <a16:creationId xmlns:a16="http://schemas.microsoft.com/office/drawing/2014/main" id="{842AD82F-9DB5-4E81-ABD5-9D0050E604B9}"/>
                </a:ext>
              </a:extLst>
            </p:cNvPr>
            <p:cNvSpPr txBox="1"/>
            <p:nvPr/>
          </p:nvSpPr>
          <p:spPr>
            <a:xfrm>
              <a:off x="3192463" y="930142"/>
              <a:ext cx="2091187" cy="14159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220472" tIns="220472" rIns="220472" bIns="220472" numCol="1" spcCol="1270" anchor="ctr" anchorCtr="0">
              <a:noAutofit/>
            </a:bodyPr>
            <a:lstStyle/>
            <a:p>
              <a:pPr marL="0" marR="0" lvl="0" indent="0" algn="ctr" defTabSz="1377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31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一直拿著手機</a:t>
              </a:r>
              <a:endParaRPr kumimoji="0" lang="zh-TW" altLang="en-US" sz="3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43F248CE-5019-4E57-B35C-001729D190AF}"/>
              </a:ext>
            </a:extLst>
          </p:cNvPr>
          <p:cNvGrpSpPr/>
          <p:nvPr/>
        </p:nvGrpSpPr>
        <p:grpSpPr>
          <a:xfrm>
            <a:off x="5887893" y="3349804"/>
            <a:ext cx="2195893" cy="2023345"/>
            <a:chOff x="3180252" y="2358601"/>
            <a:chExt cx="2195893" cy="2002498"/>
          </a:xfrm>
        </p:grpSpPr>
        <p:sp>
          <p:nvSpPr>
            <p:cNvPr id="13" name="局部圓 12">
              <a:extLst>
                <a:ext uri="{FF2B5EF4-FFF2-40B4-BE49-F238E27FC236}">
                  <a16:creationId xmlns:a16="http://schemas.microsoft.com/office/drawing/2014/main" id="{E62C42E2-4CA1-4671-BD71-224E88C40247}"/>
                </a:ext>
              </a:extLst>
            </p:cNvPr>
            <p:cNvSpPr/>
            <p:nvPr/>
          </p:nvSpPr>
          <p:spPr>
            <a:xfrm rot="10800000">
              <a:off x="3373647" y="2358601"/>
              <a:ext cx="2002498" cy="2002498"/>
            </a:xfrm>
            <a:prstGeom prst="pieWedge">
              <a:avLst/>
            </a:prstGeom>
            <a:solidFill>
              <a:srgbClr val="4BACC6">
                <a:hueOff val="-6622584"/>
                <a:satOff val="26541"/>
                <a:lumOff val="5752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" name="局部圓 16">
              <a:extLst>
                <a:ext uri="{FF2B5EF4-FFF2-40B4-BE49-F238E27FC236}">
                  <a16:creationId xmlns:a16="http://schemas.microsoft.com/office/drawing/2014/main" id="{0D7B15EB-8D28-433E-9F80-B5EED0000E59}"/>
                </a:ext>
              </a:extLst>
            </p:cNvPr>
            <p:cNvSpPr txBox="1"/>
            <p:nvPr/>
          </p:nvSpPr>
          <p:spPr>
            <a:xfrm>
              <a:off x="3180252" y="2490831"/>
              <a:ext cx="2091186" cy="14159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220472" tIns="220472" rIns="220472" bIns="220472" numCol="1" spcCol="1270" anchor="ctr" anchorCtr="0">
              <a:noAutofit/>
            </a:bodyPr>
            <a:lstStyle/>
            <a:p>
              <a:pPr marL="0" marR="0" lvl="0" indent="0" algn="ctr" defTabSz="1377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1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標楷體" panose="03000509000000000000" pitchFamily="65" charset="-120"/>
                  <a:ea typeface="標楷體" panose="03000509000000000000" pitchFamily="65" charset="-120"/>
                  <a:cs typeface="+mn-cs"/>
                </a:rPr>
                <a:t>高額借貸理由</a:t>
              </a: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4A166512-6C0E-4F6F-BC75-2D24192E73B2}"/>
              </a:ext>
            </a:extLst>
          </p:cNvPr>
          <p:cNvGrpSpPr/>
          <p:nvPr/>
        </p:nvGrpSpPr>
        <p:grpSpPr>
          <a:xfrm>
            <a:off x="3986295" y="3370651"/>
            <a:ext cx="2127993" cy="2002498"/>
            <a:chOff x="1278654" y="2358601"/>
            <a:chExt cx="2127993" cy="2002498"/>
          </a:xfrm>
        </p:grpSpPr>
        <p:sp>
          <p:nvSpPr>
            <p:cNvPr id="11" name="局部圓 10">
              <a:extLst>
                <a:ext uri="{FF2B5EF4-FFF2-40B4-BE49-F238E27FC236}">
                  <a16:creationId xmlns:a16="http://schemas.microsoft.com/office/drawing/2014/main" id="{BF92ACB4-6F76-4B29-AED7-0B81CDF0B2F1}"/>
                </a:ext>
              </a:extLst>
            </p:cNvPr>
            <p:cNvSpPr/>
            <p:nvPr/>
          </p:nvSpPr>
          <p:spPr>
            <a:xfrm rot="16200000">
              <a:off x="1278654" y="2358601"/>
              <a:ext cx="2002498" cy="2002498"/>
            </a:xfrm>
            <a:prstGeom prst="pieWedge">
              <a:avLst/>
            </a:prstGeom>
            <a:solidFill>
              <a:srgbClr val="4BACC6">
                <a:hueOff val="-9933876"/>
                <a:satOff val="39811"/>
                <a:lumOff val="8628"/>
                <a:alphaOff val="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" name="局部圓 18">
              <a:extLst>
                <a:ext uri="{FF2B5EF4-FFF2-40B4-BE49-F238E27FC236}">
                  <a16:creationId xmlns:a16="http://schemas.microsoft.com/office/drawing/2014/main" id="{CEC584A4-90EE-4A93-BC88-8AC7395ABF9C}"/>
                </a:ext>
              </a:extLst>
            </p:cNvPr>
            <p:cNvSpPr txBox="1"/>
            <p:nvPr/>
          </p:nvSpPr>
          <p:spPr>
            <a:xfrm>
              <a:off x="1278654" y="2478732"/>
              <a:ext cx="2127993" cy="14159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220472" tIns="220472" rIns="220472" bIns="220472" numCol="1" spcCol="1270" anchor="ctr" anchorCtr="0">
              <a:noAutofit/>
            </a:bodyPr>
            <a:lstStyle/>
            <a:p>
              <a:pPr marL="0" marR="0" lvl="0" indent="0" algn="ctr" defTabSz="13779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31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神情緊張異常</a:t>
              </a:r>
              <a:endParaRPr kumimoji="0" lang="zh-TW" altLang="en-US" sz="3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27" name="標題 15">
            <a:extLst>
              <a:ext uri="{FF2B5EF4-FFF2-40B4-BE49-F238E27FC236}">
                <a16:creationId xmlns:a16="http://schemas.microsoft.com/office/drawing/2014/main" id="{81C15A95-3072-443D-9A11-1B113D58E224}"/>
              </a:ext>
            </a:extLst>
          </p:cNvPr>
          <p:cNvSpPr txBox="1">
            <a:spLocks/>
          </p:cNvSpPr>
          <p:nvPr/>
        </p:nvSpPr>
        <p:spPr>
          <a:xfrm>
            <a:off x="277159" y="208968"/>
            <a:ext cx="11674257" cy="781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zh-TW" altLang="en-US" b="1" dirty="0">
                <a:solidFill>
                  <a:srgbClr val="0000FF"/>
                </a:solidFill>
                <a:latin typeface="Arial"/>
                <a:ea typeface="Microsoft YaHei"/>
                <a:cs typeface="+mn-ea"/>
              </a:rPr>
              <a:t>一、民眾遭受詐騙徵候分析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AB2405F6-0EE8-42BE-890A-281EE6D1C9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670" y="1"/>
            <a:ext cx="877330" cy="754602"/>
          </a:xfrm>
          <a:prstGeom prst="rect">
            <a:avLst/>
          </a:prstGeom>
        </p:spPr>
      </p:pic>
      <p:sp>
        <p:nvSpPr>
          <p:cNvPr id="29" name="矩形 26">
            <a:extLst>
              <a:ext uri="{FF2B5EF4-FFF2-40B4-BE49-F238E27FC236}">
                <a16:creationId xmlns:a16="http://schemas.microsoft.com/office/drawing/2014/main" id="{7559A764-583F-4B1A-AD43-014FD6C14A64}"/>
              </a:ext>
            </a:extLst>
          </p:cNvPr>
          <p:cNvSpPr/>
          <p:nvPr/>
        </p:nvSpPr>
        <p:spPr>
          <a:xfrm>
            <a:off x="29018" y="6060686"/>
            <a:ext cx="12191760" cy="646331"/>
          </a:xfrm>
          <a:prstGeom prst="rect">
            <a:avLst/>
          </a:prstGeom>
          <a:noFill/>
          <a:ln w="0">
            <a:noFill/>
          </a:ln>
          <a:effectLst/>
        </p:spPr>
        <p:txBody>
          <a:bodyPr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zh-TW" altLang="en-US" sz="4000" b="1" kern="0" dirty="0">
                <a:solidFill>
                  <a:srgbClr val="FF0000"/>
                </a:solidFill>
                <a:latin typeface="Arial"/>
                <a:ea typeface="Microsoft YaHei"/>
              </a:rPr>
              <a:t>地政士即時辨識     成功阻止受騙擴大</a:t>
            </a:r>
            <a:endParaRPr kumimoji="0" lang="en-US" sz="4000" b="1" i="0" u="none" strike="noStrike" kern="0" cap="none" spc="-1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/>
              <a:ea typeface="微軟正黑體"/>
              <a:cs typeface="+mn-cs"/>
            </a:endParaRP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DADCF109-E5C0-486E-9A95-EECABBA552E9}"/>
              </a:ext>
            </a:extLst>
          </p:cNvPr>
          <p:cNvGrpSpPr/>
          <p:nvPr/>
        </p:nvGrpSpPr>
        <p:grpSpPr>
          <a:xfrm>
            <a:off x="1094656" y="5937149"/>
            <a:ext cx="779463" cy="810749"/>
            <a:chOff x="-578057" y="817236"/>
            <a:chExt cx="779463" cy="810749"/>
          </a:xfrm>
        </p:grpSpPr>
        <p:grpSp>
          <p:nvGrpSpPr>
            <p:cNvPr id="31" name="群組 30">
              <a:extLst>
                <a:ext uri="{FF2B5EF4-FFF2-40B4-BE49-F238E27FC236}">
                  <a16:creationId xmlns:a16="http://schemas.microsoft.com/office/drawing/2014/main" id="{B9F4CEA7-4D6B-40D1-B97E-2568C85CFA48}"/>
                </a:ext>
              </a:extLst>
            </p:cNvPr>
            <p:cNvGrpSpPr/>
            <p:nvPr/>
          </p:nvGrpSpPr>
          <p:grpSpPr>
            <a:xfrm>
              <a:off x="-578057" y="817236"/>
              <a:ext cx="779463" cy="742950"/>
              <a:chOff x="487144" y="1779203"/>
              <a:chExt cx="779463" cy="742950"/>
            </a:xfrm>
          </p:grpSpPr>
          <p:grpSp>
            <p:nvGrpSpPr>
              <p:cNvPr id="33" name="群組 35">
                <a:extLst>
                  <a:ext uri="{FF2B5EF4-FFF2-40B4-BE49-F238E27FC236}">
                    <a16:creationId xmlns:a16="http://schemas.microsoft.com/office/drawing/2014/main" id="{7BB2AE76-C32F-463B-9A13-589A769E09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7144" y="1779203"/>
                <a:ext cx="731838" cy="731838"/>
                <a:chOff x="244020" y="1625588"/>
                <a:chExt cx="731422" cy="731422"/>
              </a:xfrm>
            </p:grpSpPr>
            <p:pic>
              <p:nvPicPr>
                <p:cNvPr id="36" name="圖片 36">
                  <a:extLst>
                    <a:ext uri="{FF2B5EF4-FFF2-40B4-BE49-F238E27FC236}">
                      <a16:creationId xmlns:a16="http://schemas.microsoft.com/office/drawing/2014/main" id="{D0DDEB4D-B362-4A1E-B4B1-30DB4EB53C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2243289">
                  <a:off x="311068" y="1625588"/>
                  <a:ext cx="597328" cy="731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" name="圖片 37">
                  <a:extLst>
                    <a:ext uri="{FF2B5EF4-FFF2-40B4-BE49-F238E27FC236}">
                      <a16:creationId xmlns:a16="http://schemas.microsoft.com/office/drawing/2014/main" id="{2284D496-1C1B-4C24-86AB-FBDCF62989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91455">
                  <a:off x="351044" y="1625588"/>
                  <a:ext cx="597328" cy="731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" name="圖片 38">
                  <a:extLst>
                    <a:ext uri="{FF2B5EF4-FFF2-40B4-BE49-F238E27FC236}">
                      <a16:creationId xmlns:a16="http://schemas.microsoft.com/office/drawing/2014/main" id="{9E674A8C-F59D-489E-8E7E-CB8EEAA2D9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017238">
                  <a:off x="311067" y="1615825"/>
                  <a:ext cx="597328" cy="731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34" name="圖片 39">
                <a:extLst>
                  <a:ext uri="{FF2B5EF4-FFF2-40B4-BE49-F238E27FC236}">
                    <a16:creationId xmlns:a16="http://schemas.microsoft.com/office/drawing/2014/main" id="{66AEA632-D368-4BAF-8F00-3ACFB7641B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892826">
                <a:off x="571282" y="1790316"/>
                <a:ext cx="596900" cy="7318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圖片 40">
                <a:extLst>
                  <a:ext uri="{FF2B5EF4-FFF2-40B4-BE49-F238E27FC236}">
                    <a16:creationId xmlns:a16="http://schemas.microsoft.com/office/drawing/2014/main" id="{FBBD55E1-7892-40CB-8006-7897CF7799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598007">
                <a:off x="602238" y="1738722"/>
                <a:ext cx="596900" cy="731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DAB07465-2B07-42DD-A306-886D9FA97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55132">
              <a:off x="-479214" y="1020394"/>
              <a:ext cx="607591" cy="6075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7930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1" name="矩形 26"/>
          <p:cNvSpPr/>
          <p:nvPr/>
        </p:nvSpPr>
        <p:spPr>
          <a:xfrm>
            <a:off x="240" y="512611"/>
            <a:ext cx="12191760" cy="6463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>
                <a:tab pos="0" algn="l"/>
              </a:tabLst>
              <a:defRPr/>
            </a:pPr>
            <a:r>
              <a:rPr lang="zh-TW" altLang="en-US" sz="4000" b="1" dirty="0">
                <a:solidFill>
                  <a:srgbClr val="0000FF"/>
                </a:solidFill>
                <a:latin typeface="Arial"/>
                <a:ea typeface="Microsoft YaHei"/>
                <a:cs typeface="+mn-ea"/>
              </a:rPr>
              <a:t>二、</a:t>
            </a:r>
            <a:r>
              <a:rPr lang="en-US" altLang="zh-TW" sz="4000" b="1" dirty="0">
                <a:solidFill>
                  <a:srgbClr val="0000FF"/>
                </a:solidFill>
                <a:latin typeface="Arial"/>
                <a:ea typeface="Microsoft YaHei"/>
                <a:cs typeface="+mn-ea"/>
              </a:rPr>
              <a:t>【</a:t>
            </a:r>
            <a:r>
              <a:rPr lang="zh-TW" altLang="en-US" sz="4000" b="1" dirty="0">
                <a:solidFill>
                  <a:srgbClr val="0000FF"/>
                </a:solidFill>
                <a:latin typeface="Arial"/>
                <a:ea typeface="Microsoft YaHei"/>
                <a:cs typeface="+mn-ea"/>
              </a:rPr>
              <a:t>投資群組多詐騙 房產抵押別大意</a:t>
            </a:r>
            <a:r>
              <a:rPr lang="en-US" altLang="zh-TW" sz="4000" b="1" dirty="0">
                <a:solidFill>
                  <a:srgbClr val="0000FF"/>
                </a:solidFill>
                <a:latin typeface="Arial"/>
                <a:ea typeface="Microsoft YaHei"/>
                <a:cs typeface="+mn-ea"/>
              </a:rPr>
              <a:t>】</a:t>
            </a:r>
            <a:r>
              <a:rPr lang="zh-TW" altLang="en-US" sz="4000" b="1" dirty="0">
                <a:solidFill>
                  <a:srgbClr val="0000FF"/>
                </a:solidFill>
                <a:latin typeface="Arial"/>
                <a:ea typeface="Microsoft YaHei"/>
                <a:cs typeface="+mn-ea"/>
              </a:rPr>
              <a:t>宣導影片</a:t>
            </a:r>
            <a:endParaRPr kumimoji="0" lang="en-US" sz="4000" b="1" i="0" u="none" strike="noStrike" kern="1200" cap="none" spc="-1" normalizeH="0" baseline="0" noProof="0" dirty="0">
              <a:ln>
                <a:noFill/>
              </a:ln>
              <a:solidFill>
                <a:srgbClr val="F45159"/>
              </a:solidFill>
              <a:effectLst/>
              <a:uLnTx/>
              <a:uFillTx/>
              <a:latin typeface="微軟正黑體"/>
              <a:ea typeface="微軟正黑體"/>
              <a:cs typeface="+mn-cs"/>
            </a:endParaRPr>
          </a:p>
        </p:txBody>
      </p:sp>
      <p:pic>
        <p:nvPicPr>
          <p:cNvPr id="4" name="3、投資群組土地抵押宣導短影片">
            <a:hlinkClick r:id="" action="ppaction://media"/>
            <a:extLst>
              <a:ext uri="{FF2B5EF4-FFF2-40B4-BE49-F238E27FC236}">
                <a16:creationId xmlns:a16="http://schemas.microsoft.com/office/drawing/2014/main" id="{E91EF16D-2AC5-4D9D-97AD-256F3F46A7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8364" y="1553812"/>
            <a:ext cx="8775032" cy="493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08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字方塊 13"/>
          <p:cNvSpPr txBox="1"/>
          <p:nvPr/>
        </p:nvSpPr>
        <p:spPr>
          <a:xfrm>
            <a:off x="652900" y="1869780"/>
            <a:ext cx="10886199" cy="1015663"/>
          </a:xfrm>
          <a:prstGeom prst="rect">
            <a:avLst/>
          </a:prstGeom>
          <a:noFill/>
          <a:ln w="60325">
            <a:solidFill>
              <a:srgbClr val="FFC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lvl="0" algn="ctr" defTabSz="914378">
              <a:spcAft>
                <a:spcPts val="1200"/>
              </a:spcAft>
              <a:defRPr/>
            </a:pPr>
            <a:r>
              <a:rPr lang="zh-TW" altLang="en-US" sz="6000" b="1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參、</a:t>
            </a:r>
            <a:r>
              <a:rPr lang="zh-TW" altLang="en-US" sz="60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房地產</a:t>
            </a:r>
            <a:r>
              <a:rPr lang="zh-TW" altLang="en-US" sz="6000" b="1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詐欺手法與防範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556774A-891C-4BBE-BA3D-02D4069A8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326" y="3654589"/>
            <a:ext cx="2391904" cy="239190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84269C3-8ED2-429A-ABF6-DB4122B62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00" y="3813799"/>
            <a:ext cx="2391905" cy="239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8506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1_刑警大隊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局報ppt模板" id="{E7CE9F9C-C359-4D24-8461-B0D5D67D68A2}" vid="{B25F2911-D83D-46F5-ACE5-E47022F4B665}"/>
    </a:ext>
  </a:extLst>
</a:theme>
</file>

<file path=ppt/theme/theme10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fdrusjd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簡報範本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簡報範本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回顧">
  <a:themeElements>
    <a:clrScheme name="回顧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5.xml><?xml version="1.0" encoding="utf-8"?>
<a:theme xmlns:a="http://schemas.openxmlformats.org/drawingml/2006/main" name="3_刑警大隊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局報ppt模板" id="{E7CE9F9C-C359-4D24-8461-B0D5D67D68A2}" vid="{B25F2911-D83D-46F5-ACE5-E47022F4B665}"/>
    </a:ext>
  </a:extLst>
</a:theme>
</file>

<file path=ppt/theme/theme6.xml><?xml version="1.0" encoding="utf-8"?>
<a:theme xmlns:a="http://schemas.openxmlformats.org/drawingml/2006/main" name="1_框架">
  <a:themeElements>
    <a:clrScheme name="框架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框架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框架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ppt/theme/theme7.xml><?xml version="1.0" encoding="utf-8"?>
<a:theme xmlns:a="http://schemas.openxmlformats.org/drawingml/2006/main" name="4_刑警大隊">
  <a:themeElements>
    <a:clrScheme name="Office 佈景主題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簡報範本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簡報範本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簡報範本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3909</TotalTime>
  <Words>894</Words>
  <Application>Microsoft Office PowerPoint</Application>
  <PresentationFormat>寬螢幕</PresentationFormat>
  <Paragraphs>144</Paragraphs>
  <Slides>31</Slides>
  <Notes>18</Notes>
  <HiddenSlides>0</HiddenSlides>
  <MMClips>2</MMClips>
  <ScaleCrop>false</ScaleCrop>
  <HeadingPairs>
    <vt:vector size="6" baseType="variant">
      <vt:variant>
        <vt:lpstr>使用字型</vt:lpstr>
      </vt:variant>
      <vt:variant>
        <vt:i4>19</vt:i4>
      </vt:variant>
      <vt:variant>
        <vt:lpstr>佈景主題</vt:lpstr>
      </vt:variant>
      <vt:variant>
        <vt:i4>12</vt:i4>
      </vt:variant>
      <vt:variant>
        <vt:lpstr>投影片標題</vt:lpstr>
      </vt:variant>
      <vt:variant>
        <vt:i4>31</vt:i4>
      </vt:variant>
    </vt:vector>
  </HeadingPairs>
  <TitlesOfParts>
    <vt:vector size="62" baseType="lpstr">
      <vt:lpstr>DejaVu Sans</vt:lpstr>
      <vt:lpstr>等线</vt:lpstr>
      <vt:lpstr>Microsoft JhengHei UI</vt:lpstr>
      <vt:lpstr>微软雅黑</vt:lpstr>
      <vt:lpstr>微软雅黑</vt:lpstr>
      <vt:lpstr>Microsoft YaHei UI</vt:lpstr>
      <vt:lpstr>華康行楷體W5</vt:lpstr>
      <vt:lpstr>微軟正黑體</vt:lpstr>
      <vt:lpstr>新細明體</vt:lpstr>
      <vt:lpstr>標楷體</vt:lpstr>
      <vt:lpstr>Arial</vt:lpstr>
      <vt:lpstr>Calibri</vt:lpstr>
      <vt:lpstr>Calibri Light</vt:lpstr>
      <vt:lpstr>Century Gothic</vt:lpstr>
      <vt:lpstr>Corbel</vt:lpstr>
      <vt:lpstr>Symbol</vt:lpstr>
      <vt:lpstr>Times New Roman</vt:lpstr>
      <vt:lpstr>Wingdings</vt:lpstr>
      <vt:lpstr>Wingdings 2</vt:lpstr>
      <vt:lpstr>1_刑警大隊</vt:lpstr>
      <vt:lpstr>2_簡報範本</vt:lpstr>
      <vt:lpstr>1_簡報範本</vt:lpstr>
      <vt:lpstr>1_回顧</vt:lpstr>
      <vt:lpstr>3_刑警大隊</vt:lpstr>
      <vt:lpstr>1_框架</vt:lpstr>
      <vt:lpstr>4_刑警大隊</vt:lpstr>
      <vt:lpstr>3_簡報範本</vt:lpstr>
      <vt:lpstr>4_Office 佈景主題</vt:lpstr>
      <vt:lpstr>Office 主题​​</vt:lpstr>
      <vt:lpstr>3_Office 佈景主題</vt:lpstr>
      <vt:lpstr>5_Office 佈景主題</vt:lpstr>
      <vt:lpstr>新北市地政士公會 識詐宣導座談會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1、假屋主真詐財</vt:lpstr>
      <vt:lpstr>1、假屋主真詐財-防範方式</vt:lpstr>
      <vt:lpstr>2、假買方真騙屋</vt:lpstr>
      <vt:lpstr>2、假買方真騙屋-防範方式</vt:lpstr>
      <vt:lpstr>3、假行情騙低賣</vt:lpstr>
      <vt:lpstr>PowerPoint 簡報</vt:lpstr>
      <vt:lpstr>PowerPoint 簡報</vt:lpstr>
      <vt:lpstr>3、假行情騙低賣-防範方式</vt:lpstr>
      <vt:lpstr>4、假仲介真詐財</vt:lpstr>
      <vt:lpstr>4、假仲介真詐財-防範方式</vt:lpstr>
      <vt:lpstr>5、假債權真法拍</vt:lpstr>
      <vt:lpstr>5、假債權真法拍-防範方式</vt:lpstr>
      <vt:lpstr>PowerPoint 簡報</vt:lpstr>
      <vt:lpstr>PowerPoint 簡報</vt:lpstr>
      <vt:lpstr>請大家熟記  防詐小撇步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張云緯</dc:creator>
  <cp:lastModifiedBy>office</cp:lastModifiedBy>
  <cp:revision>399</cp:revision>
  <cp:lastPrinted>2025-03-20T02:44:10Z</cp:lastPrinted>
  <dcterms:created xsi:type="dcterms:W3CDTF">2024-06-12T01:44:22Z</dcterms:created>
  <dcterms:modified xsi:type="dcterms:W3CDTF">2025-04-21T03:33:06Z</dcterms:modified>
</cp:coreProperties>
</file>